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webextensions/webextension1.xml" ContentType="application/vnd.ms-office.webextension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webextensions/webextension2.xml" ContentType="application/vnd.ms-office.webextension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autoCompressPictures="0">
  <p:sldMasterIdLst>
    <p:sldMasterId id="2147483648" r:id="rId1"/>
    <p:sldMasterId id="2147483654" r:id="rId2"/>
  </p:sldMasterIdLst>
  <p:notesMasterIdLst>
    <p:notesMasterId r:id="rId49"/>
  </p:notesMasterIdLst>
  <p:sldIdLst>
    <p:sldId id="256" r:id="rId3"/>
    <p:sldId id="304" r:id="rId4"/>
    <p:sldId id="257" r:id="rId5"/>
    <p:sldId id="258" r:id="rId6"/>
    <p:sldId id="330" r:id="rId7"/>
    <p:sldId id="327" r:id="rId8"/>
    <p:sldId id="260" r:id="rId9"/>
    <p:sldId id="261" r:id="rId10"/>
    <p:sldId id="262" r:id="rId11"/>
    <p:sldId id="263" r:id="rId12"/>
    <p:sldId id="306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302" r:id="rId22"/>
    <p:sldId id="329" r:id="rId23"/>
    <p:sldId id="274" r:id="rId24"/>
    <p:sldId id="275" r:id="rId25"/>
    <p:sldId id="276" r:id="rId26"/>
    <p:sldId id="277" r:id="rId27"/>
    <p:sldId id="278" r:id="rId28"/>
    <p:sldId id="279" r:id="rId29"/>
    <p:sldId id="328" r:id="rId30"/>
    <p:sldId id="283" r:id="rId31"/>
    <p:sldId id="284" r:id="rId32"/>
    <p:sldId id="309" r:id="rId33"/>
    <p:sldId id="298" r:id="rId34"/>
    <p:sldId id="323" r:id="rId35"/>
    <p:sldId id="285" r:id="rId36"/>
    <p:sldId id="286" r:id="rId37"/>
    <p:sldId id="287" r:id="rId38"/>
    <p:sldId id="307" r:id="rId39"/>
    <p:sldId id="289" r:id="rId40"/>
    <p:sldId id="290" r:id="rId41"/>
    <p:sldId id="308" r:id="rId42"/>
    <p:sldId id="291" r:id="rId43"/>
    <p:sldId id="292" r:id="rId44"/>
    <p:sldId id="293" r:id="rId45"/>
    <p:sldId id="294" r:id="rId46"/>
    <p:sldId id="282" r:id="rId47"/>
    <p:sldId id="297" r:id="rId48"/>
  </p:sldIdLst>
  <p:sldSz cx="9144000" cy="6858000" type="screen4x3"/>
  <p:notesSz cx="9601200" cy="7315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54" roundtripDataSignature="AMtx7mhJLIEL8zwQ8yxOXaoJrrdB+QJ6I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  <a:srgbClr val="FFFFFF"/>
    <a:srgbClr val="FFFDFC"/>
    <a:srgbClr val="0462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BE89627-6FBC-4D19-A560-1B5FF2AEC5E9}">
  <a:tblStyle styleId="{8BE89627-6FBC-4D19-A560-1B5FF2AEC5E9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05"/>
    <p:restoredTop sz="71831"/>
  </p:normalViewPr>
  <p:slideViewPr>
    <p:cSldViewPr snapToGrid="0" snapToObjects="1">
      <p:cViewPr varScale="1">
        <p:scale>
          <a:sx n="87" d="100"/>
          <a:sy n="87" d="100"/>
        </p:scale>
        <p:origin x="2728" y="184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notesViewPr>
    <p:cSldViewPr snapToGrid="0" snapToObjects="1">
      <p:cViewPr varScale="1">
        <p:scale>
          <a:sx n="169" d="100"/>
          <a:sy n="169" d="100"/>
        </p:scale>
        <p:origin x="2600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5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8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notesMaster" Target="notesMasters/notesMaster1.xml"/><Relationship Id="rId5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0bbfbbf550_5_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43" name="Google Shape;143;g10bbfbbf550_5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0bbfbbf550_5_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43" name="Google Shape;143;g10bbfbbf550_5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881770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10bbfbbf550_5_2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52" name="Google Shape;152;g10bbfbbf550_5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62" name="Google Shape;16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0" name="Google Shape;17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78" name="Google Shape;17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6" name="Google Shape;186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94" name="Google Shape;194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2" name="Google Shape;202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b="0" dirty="0"/>
          </a:p>
        </p:txBody>
      </p:sp>
      <p:sp>
        <p:nvSpPr>
          <p:cNvPr id="210" name="Google Shape;210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8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96" name="Google Shape;96;p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226461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" name="Google Shape;194;p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95" name="Google Shape;195;p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2469753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34" name="Google Shape;23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41" name="Google Shape;24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49" name="Google Shape;24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4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56" name="Google Shape;256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65" name="Google Shape;26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73" name="Google Shape;273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51984205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05" name="Google Shape;305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1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12" name="Google Shape;312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3" name="Google Shape;15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61" name="Google Shape;1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1" name="Google Shape;1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0149537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2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19" name="Google Shape;319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2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27" name="Google Shape;327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2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35" name="Google Shape;335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2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35" name="Google Shape;335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0416983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g10bbfbbf550_2_1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53" name="Google Shape;353;g10bbfbbf550_2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g10bbfbbf550_2_2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62" name="Google Shape;362;g10bbfbbf550_2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8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96" name="Google Shape;96;p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g10bbfbbf550_2_2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62" name="Google Shape;362;g10bbfbbf550_2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2816657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g10bbfbbf1d6_6_9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71" name="Google Shape;371;g10bbfbbf1d6_6_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g10bbfbbf550_2_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80" name="Google Shape;380;g10bbfbbf550_2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2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89" name="Google Shape;389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2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97" name="Google Shape;397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6442671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5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98" name="Google Shape;298;p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2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420" name="Google Shape;420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8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96" name="Google Shape;96;p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068343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5874094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10" name="Google Shape;11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21" name="Google Shape;12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34" name="Google Shape;13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80"/>
          <p:cNvSpPr txBox="1">
            <a:spLocks noGrp="1"/>
          </p:cNvSpPr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80"/>
          <p:cNvSpPr txBox="1">
            <a:spLocks noGrp="1"/>
          </p:cNvSpPr>
          <p:nvPr>
            <p:ph type="subTitle" idx="1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sz="32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0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8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80"/>
          <p:cNvSpPr txBox="1"/>
          <p:nvPr/>
        </p:nvSpPr>
        <p:spPr>
          <a:xfrm>
            <a:off x="685800" y="1330960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80"/>
          <p:cNvSpPr/>
          <p:nvPr/>
        </p:nvSpPr>
        <p:spPr>
          <a:xfrm>
            <a:off x="0" y="236172"/>
            <a:ext cx="9144000" cy="4988560"/>
          </a:xfrm>
          <a:prstGeom prst="rect">
            <a:avLst/>
          </a:prstGeom>
          <a:blipFill rotWithShape="1">
            <a:blip r:embed="rId3">
              <a:alphaModFix/>
            </a:blip>
            <a:tile tx="0" ty="0" sx="80000" sy="8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80"/>
          <p:cNvSpPr txBox="1"/>
          <p:nvPr/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1" i="0" u="none" strike="noStrike" cap="none">
              <a:solidFill>
                <a:srgbClr val="4B2A8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6" name="Google Shape;26;p8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80"/>
          <p:cNvSpPr txBox="1"/>
          <p:nvPr/>
        </p:nvSpPr>
        <p:spPr>
          <a:xfrm>
            <a:off x="685800" y="664882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Spring 2023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80"/>
          <p:cNvSpPr txBox="1"/>
          <p:nvPr/>
        </p:nvSpPr>
        <p:spPr>
          <a:xfrm>
            <a:off x="685800" y="1214004"/>
            <a:ext cx="8252138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Building Academic Success Through Bottom-Up Computing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13;p79">
            <a:extLst>
              <a:ext uri="{FF2B5EF4-FFF2-40B4-BE49-F238E27FC236}">
                <a16:creationId xmlns:a16="http://schemas.microsoft.com/office/drawing/2014/main" id="{31F275E5-C415-550A-CF4A-B9EA9E3E9C19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" name="Google Shape;14;p79">
            <a:extLst>
              <a:ext uri="{FF2B5EF4-FFF2-40B4-BE49-F238E27FC236}">
                <a16:creationId xmlns:a16="http://schemas.microsoft.com/office/drawing/2014/main" id="{E9EF50C0-74FD-1576-2ACC-2D1C5070BF34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16;p79">
            <a:extLst>
              <a:ext uri="{FF2B5EF4-FFF2-40B4-BE49-F238E27FC236}">
                <a16:creationId xmlns:a16="http://schemas.microsoft.com/office/drawing/2014/main" id="{C6AA8969-93E6-C896-B1B1-256E860A2C9F}"/>
              </a:ext>
            </a:extLst>
          </p:cNvPr>
          <p:cNvSpPr txBox="1"/>
          <p:nvPr userDrawn="1"/>
        </p:nvSpPr>
        <p:spPr>
          <a:xfrm>
            <a:off x="3368" y="30551"/>
            <a:ext cx="9140632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2: Study Environment &amp; Boolean Logic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15;p79">
            <a:extLst>
              <a:ext uri="{FF2B5EF4-FFF2-40B4-BE49-F238E27FC236}">
                <a16:creationId xmlns:a16="http://schemas.microsoft.com/office/drawing/2014/main" id="{4BA575E5-548E-D809-B308-39C4777F523C}"/>
              </a:ext>
            </a:extLst>
          </p:cNvPr>
          <p:cNvSpPr txBox="1"/>
          <p:nvPr userDrawn="1"/>
        </p:nvSpPr>
        <p:spPr>
          <a:xfrm>
            <a:off x="7340958" y="27386"/>
            <a:ext cx="1803117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0bbfbbf1d6_6_135"/>
          <p:cNvSpPr txBox="1">
            <a:spLocks noGrp="1"/>
          </p:cNvSpPr>
          <p:nvPr>
            <p:ph type="title"/>
          </p:nvPr>
        </p:nvSpPr>
        <p:spPr>
          <a:xfrm>
            <a:off x="357762" y="438912"/>
            <a:ext cx="84051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g10bbfbbf1d6_6_135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0bbfbbf1d6_6_138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1" name="Google Shape;31;p8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2" name="Google Shape;32;p8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068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  <a:defRPr sz="2600" b="0"/>
            </a:lvl1pPr>
            <a:lvl2pPr marL="914400" lvl="1" indent="-382269" algn="l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  <a:defRPr sz="2200"/>
            </a:lvl2pPr>
            <a:lvl3pPr marL="1371600" lvl="2" indent="-32131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60"/>
              <a:buFont typeface="Courier New"/>
              <a:buChar char="o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2 Content">
  <p:cSld name="Title and 2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3"/>
          <p:cNvSpPr txBox="1">
            <a:spLocks noGrp="1"/>
          </p:cNvSpPr>
          <p:nvPr>
            <p:ph type="body" idx="1"/>
          </p:nvPr>
        </p:nvSpPr>
        <p:spPr>
          <a:xfrm>
            <a:off x="357018" y="1362075"/>
            <a:ext cx="4114800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3528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680"/>
              <a:buChar char="❖"/>
              <a:defRPr sz="2800" b="0"/>
            </a:lvl1pPr>
            <a:lvl2pPr marL="914400" lvl="1" indent="-39624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640"/>
              <a:buChar char="▪"/>
              <a:defRPr sz="2400"/>
            </a:lvl2pPr>
            <a:lvl3pPr marL="1371600" lvl="2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6" name="Google Shape;36;p8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7" name="Google Shape;37;p83"/>
          <p:cNvSpPr txBox="1">
            <a:spLocks noGrp="1"/>
          </p:cNvSpPr>
          <p:nvPr>
            <p:ph type="body" idx="2"/>
          </p:nvPr>
        </p:nvSpPr>
        <p:spPr>
          <a:xfrm>
            <a:off x="4648200" y="1362075"/>
            <a:ext cx="4114800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3528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680"/>
              <a:buChar char="❖"/>
              <a:defRPr sz="2800" b="0"/>
            </a:lvl1pPr>
            <a:lvl2pPr marL="914400" lvl="1" indent="-39624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640"/>
              <a:buChar char="▪"/>
              <a:defRPr sz="2400"/>
            </a:lvl2pPr>
            <a:lvl3pPr marL="1371600" lvl="2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4"/>
          <p:cNvSpPr txBox="1"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84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5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llEverywhere">
  <p:cSld name="PollEverywhere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10bbfbbf1d6_6_128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3" name="Google Shape;53;g10bbfbbf1d6_6_128"/>
          <p:cNvSpPr/>
          <p:nvPr/>
        </p:nvSpPr>
        <p:spPr>
          <a:xfrm>
            <a:off x="0" y="206019"/>
            <a:ext cx="9144000" cy="10641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54" name="Google Shape;54;g10bbfbbf1d6_6_128"/>
          <p:cNvPicPr preferRelativeResize="0"/>
          <p:nvPr/>
        </p:nvPicPr>
        <p:blipFill rotWithShape="1">
          <a:blip r:embed="rId2">
            <a:alphaModFix/>
          </a:blip>
          <a:srcRect t="14967" b="14960"/>
          <a:stretch/>
        </p:blipFill>
        <p:spPr>
          <a:xfrm>
            <a:off x="241553" y="479874"/>
            <a:ext cx="3692944" cy="601177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g10bbfbbf1d6_6_128"/>
          <p:cNvSpPr/>
          <p:nvPr/>
        </p:nvSpPr>
        <p:spPr>
          <a:xfrm>
            <a:off x="4933507" y="540630"/>
            <a:ext cx="3968862" cy="479700"/>
          </a:xfrm>
          <a:prstGeom prst="roundRect">
            <a:avLst>
              <a:gd name="adj" fmla="val 16667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Vote at https://</a:t>
            </a:r>
            <a:r>
              <a:rPr lang="en-US" sz="20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pollev.com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/cse390b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g10bbfbbf1d6_6_128"/>
          <p:cNvSpPr txBox="1">
            <a:spLocks noGrp="1"/>
          </p:cNvSpPr>
          <p:nvPr>
            <p:ph type="body" idx="1"/>
          </p:nvPr>
        </p:nvSpPr>
        <p:spPr>
          <a:xfrm>
            <a:off x="396875" y="2204720"/>
            <a:ext cx="8366100" cy="412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766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  <a:defRPr sz="2600" b="0"/>
            </a:lvl1pPr>
            <a:lvl2pPr marL="914400" lvl="1" indent="-382269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Char char="▪"/>
              <a:defRPr sz="2200"/>
            </a:lvl2pPr>
            <a:lvl3pPr marL="1371600" lvl="2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57" name="Google Shape;57;g10bbfbbf1d6_6_128"/>
          <p:cNvSpPr txBox="1">
            <a:spLocks noGrp="1"/>
          </p:cNvSpPr>
          <p:nvPr>
            <p:ph type="title"/>
          </p:nvPr>
        </p:nvSpPr>
        <p:spPr>
          <a:xfrm>
            <a:off x="374090" y="1316061"/>
            <a:ext cx="83889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0bbfbbf1d6_6_111"/>
          <p:cNvSpPr/>
          <p:nvPr/>
        </p:nvSpPr>
        <p:spPr>
          <a:xfrm>
            <a:off x="0" y="0"/>
            <a:ext cx="9144000" cy="4988700"/>
          </a:xfrm>
          <a:prstGeom prst="rect">
            <a:avLst/>
          </a:prstGeom>
          <a:blipFill rotWithShape="1">
            <a:blip r:embed="rId2">
              <a:alphaModFix/>
            </a:blip>
            <a:tile tx="0" ty="0" sx="80002" sy="80002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g10bbfbbf1d6_6_111"/>
          <p:cNvSpPr txBox="1">
            <a:spLocks noGrp="1"/>
          </p:cNvSpPr>
          <p:nvPr>
            <p:ph type="ctrTitle"/>
          </p:nvPr>
        </p:nvSpPr>
        <p:spPr>
          <a:xfrm>
            <a:off x="685800" y="2043587"/>
            <a:ext cx="7772400" cy="14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g10bbfbbf1d6_6_111"/>
          <p:cNvSpPr txBox="1">
            <a:spLocks noGrp="1"/>
          </p:cNvSpPr>
          <p:nvPr>
            <p:ph type="subTitle" idx="1"/>
          </p:nvPr>
        </p:nvSpPr>
        <p:spPr>
          <a:xfrm>
            <a:off x="685800" y="5374529"/>
            <a:ext cx="7772400" cy="5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sz="32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g10bbfbbf1d6_6_111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63" name="Google Shape;63;g10bbfbbf1d6_6_1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6590918"/>
            <a:ext cx="2150720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g10bbfbbf1d6_6_111"/>
          <p:cNvSpPr txBox="1"/>
          <p:nvPr/>
        </p:nvSpPr>
        <p:spPr>
          <a:xfrm>
            <a:off x="685800" y="664882"/>
            <a:ext cx="7772400" cy="57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Winter 2022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g10bbfbbf1d6_6_111"/>
          <p:cNvSpPr txBox="1"/>
          <p:nvPr/>
        </p:nvSpPr>
        <p:spPr>
          <a:xfrm>
            <a:off x="685800" y="1214004"/>
            <a:ext cx="8252100" cy="57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Building Academic Success Through Bottom-Up Computing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0bbfbbf1d6_6_11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g10bbfbbf1d6_6_11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068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  <a:defRPr sz="2600" b="0"/>
            </a:lvl1pPr>
            <a:lvl2pPr marL="914400" lvl="1" indent="-382269" algn="l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  <a:defRPr sz="2200"/>
            </a:lvl2pPr>
            <a:lvl3pPr marL="1371600" lvl="2" indent="-32131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60"/>
              <a:buFont typeface="Courier New"/>
              <a:buChar char="o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69" name="Google Shape;69;g10bbfbbf1d6_6_11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2 Content">
  <p:cSld name="Title and 2 Conten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0bbfbbf1d6_6_12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g10bbfbbf1d6_6_123"/>
          <p:cNvSpPr txBox="1">
            <a:spLocks noGrp="1"/>
          </p:cNvSpPr>
          <p:nvPr>
            <p:ph type="body" idx="1"/>
          </p:nvPr>
        </p:nvSpPr>
        <p:spPr>
          <a:xfrm>
            <a:off x="357018" y="1362075"/>
            <a:ext cx="4114800" cy="49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3528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680"/>
              <a:buChar char="❖"/>
              <a:defRPr sz="2800" b="0"/>
            </a:lvl1pPr>
            <a:lvl2pPr marL="914400" lvl="1" indent="-39624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640"/>
              <a:buChar char="▪"/>
              <a:defRPr sz="2400"/>
            </a:lvl2pPr>
            <a:lvl3pPr marL="1371600" lvl="2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3" name="Google Shape;73;g10bbfbbf1d6_6_12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4" name="Google Shape;74;g10bbfbbf1d6_6_123"/>
          <p:cNvSpPr txBox="1">
            <a:spLocks noGrp="1"/>
          </p:cNvSpPr>
          <p:nvPr>
            <p:ph type="body" idx="2"/>
          </p:nvPr>
        </p:nvSpPr>
        <p:spPr>
          <a:xfrm>
            <a:off x="4648200" y="1362075"/>
            <a:ext cx="4114800" cy="49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3528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680"/>
              <a:buChar char="❖"/>
              <a:defRPr sz="2800" b="0"/>
            </a:lvl1pPr>
            <a:lvl2pPr marL="914400" lvl="1" indent="-39624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640"/>
              <a:buChar char="▪"/>
              <a:defRPr sz="2400"/>
            </a:lvl2pPr>
            <a:lvl3pPr marL="1371600" lvl="2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8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9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Google Shape;11;p7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79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" name="Google Shape;13;p79">
            <a:extLst>
              <a:ext uri="{FF2B5EF4-FFF2-40B4-BE49-F238E27FC236}">
                <a16:creationId xmlns:a16="http://schemas.microsoft.com/office/drawing/2014/main" id="{8A8658D5-A60F-A1DF-A420-FA6F911630C2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" name="Google Shape;14;p79">
            <a:extLst>
              <a:ext uri="{FF2B5EF4-FFF2-40B4-BE49-F238E27FC236}">
                <a16:creationId xmlns:a16="http://schemas.microsoft.com/office/drawing/2014/main" id="{D7C91987-6788-A2DF-86A1-55715E93AE1B}"/>
              </a:ext>
            </a:extLst>
          </p:cNvPr>
          <p:cNvPicPr preferRelativeResize="0"/>
          <p:nvPr userDrawn="1"/>
        </p:nvPicPr>
        <p:blipFill rotWithShape="1">
          <a:blip r:embed="rId7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6;p79">
            <a:extLst>
              <a:ext uri="{FF2B5EF4-FFF2-40B4-BE49-F238E27FC236}">
                <a16:creationId xmlns:a16="http://schemas.microsoft.com/office/drawing/2014/main" id="{0D04FE04-3568-6D8B-C2D7-D202FE881394}"/>
              </a:ext>
            </a:extLst>
          </p:cNvPr>
          <p:cNvSpPr txBox="1"/>
          <p:nvPr userDrawn="1"/>
        </p:nvSpPr>
        <p:spPr>
          <a:xfrm>
            <a:off x="3368" y="30551"/>
            <a:ext cx="9140632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2: Study Environment &amp; Boolean Logic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5;p79">
            <a:extLst>
              <a:ext uri="{FF2B5EF4-FFF2-40B4-BE49-F238E27FC236}">
                <a16:creationId xmlns:a16="http://schemas.microsoft.com/office/drawing/2014/main" id="{51259BB4-804D-B929-96C0-53A0D771C7D8}"/>
              </a:ext>
            </a:extLst>
          </p:cNvPr>
          <p:cNvSpPr txBox="1"/>
          <p:nvPr userDrawn="1"/>
        </p:nvSpPr>
        <p:spPr>
          <a:xfrm>
            <a:off x="7340958" y="27386"/>
            <a:ext cx="1803117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g10bbfbbf1d6_6_103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83889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45" name="Google Shape;45;g10bbfbbf1d6_6_10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g10bbfbbf1d6_6_103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" name="Google Shape;13;p79">
            <a:extLst>
              <a:ext uri="{FF2B5EF4-FFF2-40B4-BE49-F238E27FC236}">
                <a16:creationId xmlns:a16="http://schemas.microsoft.com/office/drawing/2014/main" id="{030CC40C-A121-BF9D-98A2-3ED059D7038D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" name="Google Shape;14;p79">
            <a:extLst>
              <a:ext uri="{FF2B5EF4-FFF2-40B4-BE49-F238E27FC236}">
                <a16:creationId xmlns:a16="http://schemas.microsoft.com/office/drawing/2014/main" id="{782F1FD0-0CA1-30C5-0B48-B5A9DB9EF1B0}"/>
              </a:ext>
            </a:extLst>
          </p:cNvPr>
          <p:cNvPicPr preferRelativeResize="0"/>
          <p:nvPr userDrawn="1"/>
        </p:nvPicPr>
        <p:blipFill rotWithShape="1">
          <a:blip r:embed="rId8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16;p79">
            <a:extLst>
              <a:ext uri="{FF2B5EF4-FFF2-40B4-BE49-F238E27FC236}">
                <a16:creationId xmlns:a16="http://schemas.microsoft.com/office/drawing/2014/main" id="{FC2274DD-3E61-06BA-322F-2ADBA161448E}"/>
              </a:ext>
            </a:extLst>
          </p:cNvPr>
          <p:cNvSpPr txBox="1"/>
          <p:nvPr userDrawn="1"/>
        </p:nvSpPr>
        <p:spPr>
          <a:xfrm>
            <a:off x="3368" y="30551"/>
            <a:ext cx="9140632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2: Study Environment &amp; Boolean Logic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15;p79">
            <a:extLst>
              <a:ext uri="{FF2B5EF4-FFF2-40B4-BE49-F238E27FC236}">
                <a16:creationId xmlns:a16="http://schemas.microsoft.com/office/drawing/2014/main" id="{D3136BA0-6CE8-65BF-C524-A5FA7089C719}"/>
              </a:ext>
            </a:extLst>
          </p:cNvPr>
          <p:cNvSpPr txBox="1"/>
          <p:nvPr userDrawn="1"/>
        </p:nvSpPr>
        <p:spPr>
          <a:xfrm>
            <a:off x="7340958" y="27386"/>
            <a:ext cx="1803117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11/relationships/webextension" Target="../webextensions/webextension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390b/23sp/resources.html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microsoft.com/office/2011/relationships/webextension" Target="../webextensions/webextension2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685800" y="2406323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b="0" dirty="0"/>
              <a:t>Study Environment &amp; Boolean Logic</a:t>
            </a:r>
            <a:endParaRPr b="0" dirty="0"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685800" y="5479726"/>
            <a:ext cx="7772400" cy="878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 sz="2400" dirty="0"/>
              <a:t>Study Environment</a:t>
            </a:r>
            <a:r>
              <a:rPr lang="zh-CN" altLang="en-US" sz="2400" dirty="0"/>
              <a:t> </a:t>
            </a:r>
            <a:r>
              <a:rPr lang="en-US" altLang="zh-CN" sz="2400" dirty="0"/>
              <a:t>Discussion,</a:t>
            </a:r>
            <a:r>
              <a:rPr lang="zh-CN" altLang="en-US" sz="2400" dirty="0"/>
              <a:t> </a:t>
            </a:r>
            <a:r>
              <a:rPr lang="en-US" altLang="zh-CN" sz="2400" dirty="0"/>
              <a:t>Boolean</a:t>
            </a:r>
            <a:r>
              <a:rPr lang="zh-CN" altLang="en-US" sz="2400" dirty="0"/>
              <a:t> </a:t>
            </a:r>
            <a:r>
              <a:rPr lang="en-US" altLang="zh-CN" sz="2400" dirty="0"/>
              <a:t>Logic</a:t>
            </a:r>
            <a:r>
              <a:rPr lang="zh-CN" altLang="en-US" sz="2400" dirty="0"/>
              <a:t> </a:t>
            </a:r>
            <a:r>
              <a:rPr lang="en-US" altLang="zh-CN" sz="2400" dirty="0"/>
              <a:t>and</a:t>
            </a:r>
            <a:r>
              <a:rPr lang="zh-CN" altLang="en-US" sz="2400" dirty="0"/>
              <a:t> </a:t>
            </a:r>
            <a:r>
              <a:rPr lang="en-US" altLang="zh-CN" sz="2400" dirty="0"/>
              <a:t>Functions,</a:t>
            </a:r>
            <a:r>
              <a:rPr lang="zh-CN" altLang="en-US" sz="2400" dirty="0"/>
              <a:t> </a:t>
            </a:r>
            <a:r>
              <a:rPr lang="en-US" altLang="zh-CN" sz="2400" dirty="0"/>
              <a:t>Foundational Logic Gates,</a:t>
            </a:r>
            <a:r>
              <a:rPr lang="zh-CN" altLang="en-US" sz="2400" dirty="0"/>
              <a:t> </a:t>
            </a:r>
            <a:r>
              <a:rPr lang="en-US" altLang="zh-CN" sz="2400" dirty="0"/>
              <a:t>Hardware Descriptive Languages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10bbfbbf550_5_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Boolean Expression → Truth Table</a:t>
            </a:r>
            <a:endParaRPr/>
          </a:p>
        </p:txBody>
      </p:sp>
      <p:sp>
        <p:nvSpPr>
          <p:cNvPr id="146" name="Google Shape;146;g10bbfbbf550_5_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13400" cy="49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We can build a truth table from an expression</a:t>
            </a:r>
            <a:endParaRPr dirty="0"/>
          </a:p>
          <a:p>
            <a:pPr marL="649224" lvl="1" indent="-283462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080"/>
              <a:buFont typeface="Noto Sans Symbols"/>
              <a:buChar char="▪"/>
            </a:pPr>
            <a:r>
              <a:rPr lang="en-US" dirty="0"/>
              <a:t>Evaluate the Boolean expression on all possible inputs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0" lvl="0" indent="0" algn="ctr">
              <a:buNone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F(A, B, C) = (A AND B) OR (NOT(A) AND C)</a:t>
            </a:r>
          </a:p>
          <a:p>
            <a:pPr marL="0" lvl="0" indent="0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147" name="Google Shape;147;g10bbfbbf550_5_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  <p:graphicFrame>
        <p:nvGraphicFramePr>
          <p:cNvPr id="148" name="Google Shape;148;g10bbfbbf550_5_0"/>
          <p:cNvGraphicFramePr/>
          <p:nvPr>
            <p:extLst>
              <p:ext uri="{D42A27DB-BD31-4B8C-83A1-F6EECF244321}">
                <p14:modId xmlns:p14="http://schemas.microsoft.com/office/powerpoint/2010/main" val="2820510341"/>
              </p:ext>
            </p:extLst>
          </p:nvPr>
        </p:nvGraphicFramePr>
        <p:xfrm>
          <a:off x="3697121" y="3890977"/>
          <a:ext cx="1912925" cy="2743290"/>
        </p:xfrm>
        <a:graphic>
          <a:graphicData uri="http://schemas.openxmlformats.org/drawingml/2006/table">
            <a:tbl>
              <a:tblPr firstRow="1" bandRow="1">
                <a:noFill/>
                <a:tableStyleId>{8BE89627-6FBC-4D19-A560-1B5FF2AEC5E9}</a:tableStyleId>
              </a:tblPr>
              <a:tblGrid>
                <a:gridCol w="449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7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8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8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14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14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</a:t>
                      </a:r>
                      <a:endParaRPr sz="14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F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49" name="Google Shape;149;g10bbfbbf550_5_0"/>
          <p:cNvSpPr/>
          <p:nvPr/>
        </p:nvSpPr>
        <p:spPr>
          <a:xfrm flipH="1">
            <a:off x="4537488" y="3209250"/>
            <a:ext cx="232200" cy="4395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9DAF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10bbfbbf550_5_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Boolean Expression → Truth Table</a:t>
            </a:r>
            <a:endParaRPr/>
          </a:p>
        </p:txBody>
      </p:sp>
      <p:sp>
        <p:nvSpPr>
          <p:cNvPr id="146" name="Google Shape;146;g10bbfbbf550_5_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13400" cy="49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We can build a truth table from an expression</a:t>
            </a:r>
            <a:endParaRPr dirty="0"/>
          </a:p>
          <a:p>
            <a:pPr marL="649224" lvl="1" indent="-283462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080"/>
              <a:buFont typeface="Noto Sans Symbols"/>
              <a:buChar char="▪"/>
            </a:pPr>
            <a:r>
              <a:rPr lang="en-US" dirty="0"/>
              <a:t>Evaluate the Boolean expression on all possible inputs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0" lvl="0" indent="0" algn="ctr">
              <a:buNone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F(A, B, C) = (A AND B) OR (NOT(A) AND C)</a:t>
            </a:r>
          </a:p>
          <a:p>
            <a:pPr marL="0" lvl="0" indent="0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147" name="Google Shape;147;g10bbfbbf550_5_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  <p:graphicFrame>
        <p:nvGraphicFramePr>
          <p:cNvPr id="148" name="Google Shape;148;g10bbfbbf550_5_0"/>
          <p:cNvGraphicFramePr/>
          <p:nvPr/>
        </p:nvGraphicFramePr>
        <p:xfrm>
          <a:off x="3697121" y="3890977"/>
          <a:ext cx="1912925" cy="2743290"/>
        </p:xfrm>
        <a:graphic>
          <a:graphicData uri="http://schemas.openxmlformats.org/drawingml/2006/table">
            <a:tbl>
              <a:tblPr firstRow="1" bandRow="1">
                <a:noFill/>
                <a:tableStyleId>{8BE89627-6FBC-4D19-A560-1B5FF2AEC5E9}</a:tableStyleId>
              </a:tblPr>
              <a:tblGrid>
                <a:gridCol w="449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7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8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8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14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14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</a:t>
                      </a:r>
                      <a:endParaRPr sz="14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F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49" name="Google Shape;149;g10bbfbbf550_5_0"/>
          <p:cNvSpPr/>
          <p:nvPr/>
        </p:nvSpPr>
        <p:spPr>
          <a:xfrm flipH="1">
            <a:off x="4537488" y="3209250"/>
            <a:ext cx="232200" cy="4395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9DAF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446101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10bbfbbf550_5_2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Boolean Expression ← Truth Table</a:t>
            </a:r>
            <a:endParaRPr/>
          </a:p>
        </p:txBody>
      </p:sp>
      <p:sp>
        <p:nvSpPr>
          <p:cNvPr id="155" name="Google Shape;155;g10bbfbbf550_5_2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13400" cy="49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But can we do it in reverse?</a:t>
            </a:r>
            <a:endParaRPr dirty="0"/>
          </a:p>
          <a:p>
            <a:pPr marL="91440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sz="1900" dirty="0"/>
          </a:p>
          <a:p>
            <a:pPr marL="0" lvl="0" indent="0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0" lvl="0" indent="0" algn="ctr">
              <a:buNone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F(A, B, C) = (A AND B) OR (NOT(A) AND C)</a:t>
            </a:r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156" name="Google Shape;156;g10bbfbbf550_5_2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  <p:graphicFrame>
        <p:nvGraphicFramePr>
          <p:cNvPr id="157" name="Google Shape;157;g10bbfbbf550_5_21"/>
          <p:cNvGraphicFramePr/>
          <p:nvPr/>
        </p:nvGraphicFramePr>
        <p:xfrm>
          <a:off x="3697121" y="3890977"/>
          <a:ext cx="1912925" cy="2743290"/>
        </p:xfrm>
        <a:graphic>
          <a:graphicData uri="http://schemas.openxmlformats.org/drawingml/2006/table">
            <a:tbl>
              <a:tblPr firstRow="1" bandRow="1">
                <a:noFill/>
                <a:tableStyleId>{8BE89627-6FBC-4D19-A560-1B5FF2AEC5E9}</a:tableStyleId>
              </a:tblPr>
              <a:tblGrid>
                <a:gridCol w="449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7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8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8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14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14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</a:t>
                      </a:r>
                      <a:endParaRPr sz="14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F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58" name="Google Shape;158;g10bbfbbf550_5_21"/>
          <p:cNvSpPr/>
          <p:nvPr/>
        </p:nvSpPr>
        <p:spPr>
          <a:xfrm rot="10800000" flipH="1">
            <a:off x="4537488" y="3209250"/>
            <a:ext cx="232200" cy="4395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9DAF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g10bbfbbf550_5_21"/>
          <p:cNvSpPr txBox="1"/>
          <p:nvPr/>
        </p:nvSpPr>
        <p:spPr>
          <a:xfrm>
            <a:off x="4827950" y="3167400"/>
            <a:ext cx="21768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sz="2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Boolean Expression ← Truth Table</a:t>
            </a:r>
            <a:endParaRPr/>
          </a:p>
        </p:txBody>
      </p:sp>
      <p:sp>
        <p:nvSpPr>
          <p:cNvPr id="165" name="Google Shape;165;p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13400" cy="49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/>
              <a:t>We can describe a single row with </a:t>
            </a:r>
            <a:r>
              <a:rPr lang="en-US">
                <a:latin typeface="Cambria Math"/>
                <a:ea typeface="Cambria Math"/>
                <a:cs typeface="Cambria Math"/>
                <a:sym typeface="Cambria Math"/>
              </a:rPr>
              <a:t>AND</a:t>
            </a:r>
            <a:r>
              <a:rPr lang="en-US"/>
              <a:t> and </a:t>
            </a:r>
            <a:r>
              <a:rPr lang="en-US">
                <a:latin typeface="Cambria Math"/>
                <a:ea typeface="Cambria Math"/>
                <a:cs typeface="Cambria Math"/>
                <a:sym typeface="Cambria Math"/>
              </a:rPr>
              <a:t>NOT</a:t>
            </a:r>
            <a:endParaRPr/>
          </a:p>
          <a:p>
            <a:pPr marL="91440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sz="1900"/>
          </a:p>
          <a:p>
            <a:pPr marL="0" lvl="0" indent="0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0" lvl="0" indent="0" algn="ctr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marL="0" lvl="0" indent="0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</p:txBody>
      </p:sp>
      <p:sp>
        <p:nvSpPr>
          <p:cNvPr id="166" name="Google Shape;166;p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  <p:graphicFrame>
        <p:nvGraphicFramePr>
          <p:cNvPr id="167" name="Google Shape;167;p8"/>
          <p:cNvGraphicFramePr/>
          <p:nvPr/>
        </p:nvGraphicFramePr>
        <p:xfrm>
          <a:off x="820246" y="2040620"/>
          <a:ext cx="6810650" cy="3857625"/>
        </p:xfrm>
        <a:graphic>
          <a:graphicData uri="http://schemas.openxmlformats.org/drawingml/2006/table">
            <a:tbl>
              <a:tblPr firstRow="1" bandRow="1">
                <a:noFill/>
                <a:tableStyleId>{8BE89627-6FBC-4D19-A560-1B5FF2AEC5E9}</a:tableStyleId>
              </a:tblPr>
              <a:tblGrid>
                <a:gridCol w="518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4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042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20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20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</a:t>
                      </a:r>
                      <a:endParaRPr sz="20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F</a:t>
                      </a:r>
                      <a:endParaRPr sz="20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Boolean Expression ← Truth Table</a:t>
            </a:r>
            <a:endParaRPr/>
          </a:p>
        </p:txBody>
      </p:sp>
      <p:sp>
        <p:nvSpPr>
          <p:cNvPr id="173" name="Google Shape;173;p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13400" cy="49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/>
              <a:t>We can describe a single row with </a:t>
            </a:r>
            <a:r>
              <a:rPr lang="en-US">
                <a:latin typeface="Cambria Math"/>
                <a:ea typeface="Cambria Math"/>
                <a:cs typeface="Cambria Math"/>
                <a:sym typeface="Cambria Math"/>
              </a:rPr>
              <a:t>AND</a:t>
            </a:r>
            <a:r>
              <a:rPr lang="en-US"/>
              <a:t> and </a:t>
            </a:r>
            <a:r>
              <a:rPr lang="en-US">
                <a:latin typeface="Cambria Math"/>
                <a:ea typeface="Cambria Math"/>
                <a:cs typeface="Cambria Math"/>
                <a:sym typeface="Cambria Math"/>
              </a:rPr>
              <a:t>NOT</a:t>
            </a:r>
            <a:endParaRPr/>
          </a:p>
          <a:p>
            <a:pPr marL="91440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sz="1900"/>
          </a:p>
          <a:p>
            <a:pPr marL="0" lvl="0" indent="0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0" lvl="0" indent="0" algn="ctr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marL="0" lvl="0" indent="0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</p:txBody>
      </p:sp>
      <p:sp>
        <p:nvSpPr>
          <p:cNvPr id="174" name="Google Shape;174;p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  <p:graphicFrame>
        <p:nvGraphicFramePr>
          <p:cNvPr id="175" name="Google Shape;175;p9"/>
          <p:cNvGraphicFramePr/>
          <p:nvPr/>
        </p:nvGraphicFramePr>
        <p:xfrm>
          <a:off x="820246" y="2040620"/>
          <a:ext cx="6810650" cy="3857625"/>
        </p:xfrm>
        <a:graphic>
          <a:graphicData uri="http://schemas.openxmlformats.org/drawingml/2006/table">
            <a:tbl>
              <a:tblPr firstRow="1" bandRow="1">
                <a:noFill/>
                <a:tableStyleId>{8BE89627-6FBC-4D19-A560-1B5FF2AEC5E9}</a:tableStyleId>
              </a:tblPr>
              <a:tblGrid>
                <a:gridCol w="518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4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042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20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20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</a:t>
                      </a:r>
                      <a:endParaRPr sz="20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F</a:t>
                      </a:r>
                      <a:endParaRPr sz="20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solidFill>
                            <a:srgbClr val="FF9A01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b="1" u="none" strike="noStrike" cap="none">
                        <a:solidFill>
                          <a:srgbClr val="FF9A01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solidFill>
                            <a:srgbClr val="FF9A01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   NOT(A) AND NOT(B) AND C</a:t>
                      </a:r>
                      <a:endParaRPr sz="2000" b="1" u="none" strike="noStrike" cap="none">
                        <a:solidFill>
                          <a:srgbClr val="FF9A01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0" u="none" strike="noStrike" cap="none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b="0" u="none" strike="noStrike" cap="none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b="0" u="none" strike="noStrike" cap="none">
                          <a:solidFill>
                            <a:schemeClr val="dk1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   </a:t>
                      </a:r>
                      <a:endParaRPr sz="2000" b="0" u="none" strike="noStrike" cap="none">
                        <a:solidFill>
                          <a:schemeClr val="dk1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0" u="none" strike="noStrike" cap="none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b="0" u="none" strike="noStrike" cap="none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b="0" u="none" strike="noStrike" cap="none">
                        <a:solidFill>
                          <a:schemeClr val="dk1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0" u="none" strike="noStrike" cap="none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b="0" u="none" strike="noStrike" cap="none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b="0" u="none" strike="noStrike" cap="none">
                        <a:solidFill>
                          <a:schemeClr val="dk1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Boolean Expression ← Truth Table</a:t>
            </a:r>
            <a:endParaRPr/>
          </a:p>
        </p:txBody>
      </p:sp>
      <p:sp>
        <p:nvSpPr>
          <p:cNvPr id="181" name="Google Shape;181;p1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13400" cy="49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/>
              <a:t>We can describe a single row with </a:t>
            </a:r>
            <a:r>
              <a:rPr lang="en-US">
                <a:latin typeface="Cambria Math"/>
                <a:ea typeface="Cambria Math"/>
                <a:cs typeface="Cambria Math"/>
                <a:sym typeface="Cambria Math"/>
              </a:rPr>
              <a:t>AND</a:t>
            </a:r>
            <a:r>
              <a:rPr lang="en-US"/>
              <a:t> and </a:t>
            </a:r>
            <a:r>
              <a:rPr lang="en-US">
                <a:latin typeface="Cambria Math"/>
                <a:ea typeface="Cambria Math"/>
                <a:cs typeface="Cambria Math"/>
                <a:sym typeface="Cambria Math"/>
              </a:rPr>
              <a:t>NOT</a:t>
            </a:r>
            <a:endParaRPr/>
          </a:p>
          <a:p>
            <a:pPr marL="91440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sz="1900"/>
          </a:p>
          <a:p>
            <a:pPr marL="0" lvl="0" indent="0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0" lvl="0" indent="0" algn="ctr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marL="0" lvl="0" indent="0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</p:txBody>
      </p:sp>
      <p:sp>
        <p:nvSpPr>
          <p:cNvPr id="182" name="Google Shape;182;p1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  <p:graphicFrame>
        <p:nvGraphicFramePr>
          <p:cNvPr id="183" name="Google Shape;183;p13"/>
          <p:cNvGraphicFramePr/>
          <p:nvPr/>
        </p:nvGraphicFramePr>
        <p:xfrm>
          <a:off x="820246" y="2040620"/>
          <a:ext cx="6810650" cy="3857625"/>
        </p:xfrm>
        <a:graphic>
          <a:graphicData uri="http://schemas.openxmlformats.org/drawingml/2006/table">
            <a:tbl>
              <a:tblPr firstRow="1" bandRow="1">
                <a:noFill/>
                <a:tableStyleId>{8BE89627-6FBC-4D19-A560-1B5FF2AEC5E9}</a:tableStyleId>
              </a:tblPr>
              <a:tblGrid>
                <a:gridCol w="518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4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042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20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20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</a:t>
                      </a:r>
                      <a:endParaRPr sz="20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F</a:t>
                      </a:r>
                      <a:endParaRPr sz="20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solidFill>
                            <a:srgbClr val="FF9A01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b="1" u="none" strike="noStrike" cap="none">
                        <a:solidFill>
                          <a:srgbClr val="FF9A01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solidFill>
                            <a:srgbClr val="FF9A01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   NOT(A) AND NOT(B) AND C</a:t>
                      </a:r>
                      <a:endParaRPr sz="2000" b="1" u="none" strike="noStrike" cap="none">
                        <a:solidFill>
                          <a:srgbClr val="FF9A01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solidFill>
                            <a:srgbClr val="05B050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b="1" u="none" strike="noStrike" cap="none">
                        <a:solidFill>
                          <a:srgbClr val="05B050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solidFill>
                            <a:srgbClr val="05B050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   NOT(A) AND B AND C</a:t>
                      </a:r>
                      <a:endParaRPr sz="2000" b="1" u="none" strike="noStrike" cap="none">
                        <a:solidFill>
                          <a:srgbClr val="05B050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0" u="none" strike="noStrike" cap="none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b="0" u="none" strike="noStrike" cap="none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b="0" u="none" strike="noStrike" cap="none">
                        <a:solidFill>
                          <a:schemeClr val="dk1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0" u="none" strike="noStrike" cap="none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b="0" u="none" strike="noStrike" cap="none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b="0" u="none" strike="noStrike" cap="none">
                        <a:solidFill>
                          <a:schemeClr val="dk1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Boolean Expression ← Truth Table</a:t>
            </a:r>
            <a:endParaRPr/>
          </a:p>
        </p:txBody>
      </p:sp>
      <p:sp>
        <p:nvSpPr>
          <p:cNvPr id="189" name="Google Shape;189;p1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13400" cy="49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/>
              <a:t>We can describe a single row with </a:t>
            </a:r>
            <a:r>
              <a:rPr lang="en-US">
                <a:latin typeface="Cambria Math"/>
                <a:ea typeface="Cambria Math"/>
                <a:cs typeface="Cambria Math"/>
                <a:sym typeface="Cambria Math"/>
              </a:rPr>
              <a:t>AND</a:t>
            </a:r>
            <a:r>
              <a:rPr lang="en-US"/>
              <a:t> and </a:t>
            </a:r>
            <a:r>
              <a:rPr lang="en-US">
                <a:latin typeface="Cambria Math"/>
                <a:ea typeface="Cambria Math"/>
                <a:cs typeface="Cambria Math"/>
                <a:sym typeface="Cambria Math"/>
              </a:rPr>
              <a:t>NOT</a:t>
            </a:r>
            <a:endParaRPr/>
          </a:p>
          <a:p>
            <a:pPr marL="91440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sz="1900"/>
          </a:p>
          <a:p>
            <a:pPr marL="0" lvl="0" indent="0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0" lvl="0" indent="0" algn="ctr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>
              <a:latin typeface="Cambria Math"/>
              <a:ea typeface="Cambria Math"/>
              <a:cs typeface="Cambria Math"/>
              <a:sym typeface="Cambria Math"/>
            </a:endParaRPr>
          </a:p>
          <a:p>
            <a:pPr marL="0" lvl="0" indent="0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</p:txBody>
      </p:sp>
      <p:sp>
        <p:nvSpPr>
          <p:cNvPr id="190" name="Google Shape;190;p1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  <p:graphicFrame>
        <p:nvGraphicFramePr>
          <p:cNvPr id="191" name="Google Shape;191;p16"/>
          <p:cNvGraphicFramePr/>
          <p:nvPr/>
        </p:nvGraphicFramePr>
        <p:xfrm>
          <a:off x="820246" y="2040620"/>
          <a:ext cx="6810650" cy="3857625"/>
        </p:xfrm>
        <a:graphic>
          <a:graphicData uri="http://schemas.openxmlformats.org/drawingml/2006/table">
            <a:tbl>
              <a:tblPr firstRow="1" bandRow="1">
                <a:noFill/>
                <a:tableStyleId>{8BE89627-6FBC-4D19-A560-1B5FF2AEC5E9}</a:tableStyleId>
              </a:tblPr>
              <a:tblGrid>
                <a:gridCol w="518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4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042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20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20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</a:t>
                      </a:r>
                      <a:endParaRPr sz="20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F</a:t>
                      </a:r>
                      <a:endParaRPr sz="20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solidFill>
                            <a:srgbClr val="FF9A01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b="1" u="none" strike="noStrike" cap="none">
                        <a:solidFill>
                          <a:srgbClr val="FF9A01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solidFill>
                            <a:srgbClr val="FF9A01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   NOT(A) AND NOT(B) AND C</a:t>
                      </a:r>
                      <a:endParaRPr sz="2000" b="1" u="none" strike="noStrike" cap="none">
                        <a:solidFill>
                          <a:srgbClr val="FF9A01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solidFill>
                            <a:srgbClr val="05B050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b="1" u="none" strike="noStrike" cap="none">
                        <a:solidFill>
                          <a:srgbClr val="05B050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solidFill>
                            <a:srgbClr val="05B050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   NOT(A) AND B AND C</a:t>
                      </a:r>
                      <a:endParaRPr sz="2000" b="1" u="none" strike="noStrike" cap="none">
                        <a:solidFill>
                          <a:srgbClr val="05B050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solidFill>
                            <a:srgbClr val="FA3297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b="1" u="none" strike="noStrike" cap="none">
                        <a:solidFill>
                          <a:srgbClr val="FA3297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solidFill>
                            <a:srgbClr val="FA3297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   A AND B AND NOT C</a:t>
                      </a:r>
                      <a:endParaRPr sz="2000" b="1" u="none" strike="noStrike" cap="none">
                        <a:solidFill>
                          <a:srgbClr val="FA3297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0" u="none" strike="noStrike" cap="none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b="0" u="none" strike="noStrike" cap="none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b="0" u="none" strike="noStrike" cap="none">
                        <a:solidFill>
                          <a:schemeClr val="dk1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Boolean Expression ← Truth Table</a:t>
            </a:r>
            <a:endParaRPr/>
          </a:p>
        </p:txBody>
      </p:sp>
      <p:sp>
        <p:nvSpPr>
          <p:cNvPr id="197" name="Google Shape;197;p1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13400" cy="49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We can describe a single row with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AND</a:t>
            </a:r>
            <a:r>
              <a:rPr lang="en-US" dirty="0"/>
              <a:t> and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NOT</a:t>
            </a:r>
            <a:endParaRPr dirty="0"/>
          </a:p>
          <a:p>
            <a:pPr marL="91440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sz="1900" dirty="0"/>
          </a:p>
          <a:p>
            <a:pPr marL="0" lvl="0" indent="0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0" lvl="0" indent="0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198" name="Google Shape;198;p1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  <p:graphicFrame>
        <p:nvGraphicFramePr>
          <p:cNvPr id="199" name="Google Shape;199;p17"/>
          <p:cNvGraphicFramePr/>
          <p:nvPr/>
        </p:nvGraphicFramePr>
        <p:xfrm>
          <a:off x="820246" y="2040620"/>
          <a:ext cx="6810650" cy="3857625"/>
        </p:xfrm>
        <a:graphic>
          <a:graphicData uri="http://schemas.openxmlformats.org/drawingml/2006/table">
            <a:tbl>
              <a:tblPr firstRow="1" bandRow="1">
                <a:noFill/>
                <a:tableStyleId>{8BE89627-6FBC-4D19-A560-1B5FF2AEC5E9}</a:tableStyleId>
              </a:tblPr>
              <a:tblGrid>
                <a:gridCol w="518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4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042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20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20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</a:t>
                      </a:r>
                      <a:endParaRPr sz="20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F</a:t>
                      </a:r>
                      <a:endParaRPr sz="20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solidFill>
                            <a:srgbClr val="FF9A01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b="1" u="none" strike="noStrike" cap="none">
                        <a:solidFill>
                          <a:srgbClr val="FF9A01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solidFill>
                            <a:srgbClr val="FF9A01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   NOT(A) AND NOT(B) AND C</a:t>
                      </a:r>
                      <a:endParaRPr sz="2000" b="1" u="none" strike="noStrike" cap="none">
                        <a:solidFill>
                          <a:srgbClr val="FF9A01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solidFill>
                            <a:srgbClr val="05B050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b="1" u="none" strike="noStrike" cap="none">
                        <a:solidFill>
                          <a:srgbClr val="05B050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solidFill>
                            <a:srgbClr val="05B050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   NOT(A) AND B AND C</a:t>
                      </a:r>
                      <a:endParaRPr sz="2000" b="1" u="none" strike="noStrike" cap="none">
                        <a:solidFill>
                          <a:srgbClr val="05B050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solidFill>
                            <a:srgbClr val="FA3297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b="1" u="none" strike="noStrike" cap="none">
                        <a:solidFill>
                          <a:srgbClr val="FA3297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solidFill>
                            <a:srgbClr val="FA3297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   A AND B AND NOT C</a:t>
                      </a:r>
                      <a:endParaRPr sz="2000" b="1" u="none" strike="noStrike" cap="none">
                        <a:solidFill>
                          <a:srgbClr val="FA3297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solidFill>
                            <a:srgbClr val="05B0F0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b="1" u="none" strike="noStrike" cap="none">
                        <a:solidFill>
                          <a:srgbClr val="05B0F0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solidFill>
                            <a:srgbClr val="05B0F0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   A AND B AND C</a:t>
                      </a:r>
                      <a:endParaRPr sz="2000" b="1" u="none" strike="noStrike" cap="none">
                        <a:solidFill>
                          <a:srgbClr val="05B0F0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Boolean Expression ← Truth Table</a:t>
            </a:r>
            <a:endParaRPr/>
          </a:p>
        </p:txBody>
      </p:sp>
      <p:sp>
        <p:nvSpPr>
          <p:cNvPr id="205" name="Google Shape;205;p3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13400" cy="5310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Then, we can combine the rows using </a:t>
            </a:r>
            <a:r>
              <a:rPr lang="en-US" dirty="0">
                <a:latin typeface="Cambria Math"/>
                <a:ea typeface="Cambria Math"/>
                <a:sym typeface="Cambria Math"/>
              </a:rPr>
              <a:t>OR</a:t>
            </a:r>
            <a:r>
              <a:rPr lang="en-US" dirty="0"/>
              <a:t> operations</a:t>
            </a:r>
            <a:endParaRPr dirty="0"/>
          </a:p>
          <a:p>
            <a:pPr marL="91440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sz="1900" dirty="0"/>
          </a:p>
          <a:p>
            <a:pPr marL="0" lvl="0" indent="0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0" lvl="0" indent="0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sz="1800"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000" b="1" dirty="0">
                <a:latin typeface="Cambria Math"/>
                <a:ea typeface="Cambria Math"/>
                <a:cs typeface="Cambria Math"/>
                <a:sym typeface="Cambria Math"/>
              </a:rPr>
              <a:t>F = </a:t>
            </a:r>
            <a:r>
              <a:rPr lang="en-US" sz="2000" b="1" dirty="0">
                <a:solidFill>
                  <a:srgbClr val="FF9A01"/>
                </a:solidFill>
                <a:latin typeface="Cambria Math"/>
                <a:ea typeface="Cambria Math"/>
                <a:cs typeface="Cambria Math"/>
                <a:sym typeface="Cambria Math"/>
              </a:rPr>
              <a:t>NOT(A) AND NOT(B) AND C </a:t>
            </a:r>
            <a:r>
              <a:rPr lang="en-US" sz="2000" b="1" dirty="0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OR</a:t>
            </a:r>
            <a:r>
              <a:rPr lang="en-US" sz="2000" b="1" dirty="0">
                <a:solidFill>
                  <a:srgbClr val="FF9A01"/>
                </a:solidFill>
                <a:latin typeface="Cambria Math"/>
                <a:ea typeface="Cambria Math"/>
                <a:cs typeface="Cambria Math"/>
                <a:sym typeface="Cambria Math"/>
              </a:rPr>
              <a:t> </a:t>
            </a:r>
            <a:r>
              <a:rPr lang="en-US" sz="2000" b="1" dirty="0">
                <a:solidFill>
                  <a:srgbClr val="05B050"/>
                </a:solidFill>
                <a:latin typeface="Cambria Math"/>
                <a:ea typeface="Cambria Math"/>
                <a:cs typeface="Cambria Math"/>
                <a:sym typeface="Cambria Math"/>
              </a:rPr>
              <a:t>NOT(A) AND B AND C </a:t>
            </a:r>
            <a:r>
              <a:rPr lang="en-US" sz="2000" b="1" dirty="0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OR</a:t>
            </a: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000" b="1" dirty="0">
                <a:solidFill>
                  <a:srgbClr val="05B050"/>
                </a:solidFill>
                <a:latin typeface="Cambria Math"/>
                <a:ea typeface="Cambria Math"/>
                <a:cs typeface="Cambria Math"/>
                <a:sym typeface="Cambria Math"/>
              </a:rPr>
              <a:t>      </a:t>
            </a:r>
            <a:r>
              <a:rPr lang="en-US" sz="2000" b="1" dirty="0">
                <a:solidFill>
                  <a:srgbClr val="FA3297"/>
                </a:solidFill>
                <a:latin typeface="Cambria Math"/>
                <a:ea typeface="Cambria Math"/>
                <a:cs typeface="Cambria Math"/>
                <a:sym typeface="Cambria Math"/>
              </a:rPr>
              <a:t> </a:t>
            </a:r>
            <a:r>
              <a:rPr lang="en-US" sz="1600" b="1" dirty="0">
                <a:solidFill>
                  <a:srgbClr val="FA3297"/>
                </a:solidFill>
                <a:latin typeface="Cambria Math"/>
                <a:ea typeface="Cambria Math"/>
                <a:cs typeface="Cambria Math"/>
                <a:sym typeface="Cambria Math"/>
              </a:rPr>
              <a:t> </a:t>
            </a:r>
            <a:r>
              <a:rPr lang="en-US" sz="2000" b="1" dirty="0">
                <a:solidFill>
                  <a:srgbClr val="FA3297"/>
                </a:solidFill>
                <a:latin typeface="Cambria Math"/>
                <a:ea typeface="Cambria Math"/>
                <a:cs typeface="Cambria Math"/>
                <a:sym typeface="Cambria Math"/>
              </a:rPr>
              <a:t>A AND B AND NOT C </a:t>
            </a:r>
            <a:r>
              <a:rPr lang="en-US" sz="2000" b="1" dirty="0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OR</a:t>
            </a:r>
            <a:r>
              <a:rPr lang="en-US" sz="2000" b="1" dirty="0">
                <a:solidFill>
                  <a:srgbClr val="FA3297"/>
                </a:solidFill>
                <a:latin typeface="Cambria Math"/>
                <a:ea typeface="Cambria Math"/>
                <a:cs typeface="Cambria Math"/>
                <a:sym typeface="Cambria Math"/>
              </a:rPr>
              <a:t> </a:t>
            </a:r>
            <a:r>
              <a:rPr lang="en-US" sz="2000" b="1" dirty="0">
                <a:solidFill>
                  <a:srgbClr val="05B0F0"/>
                </a:solidFill>
                <a:latin typeface="Cambria Math"/>
                <a:ea typeface="Cambria Math"/>
                <a:cs typeface="Cambria Math"/>
                <a:sym typeface="Cambria Math"/>
              </a:rPr>
              <a:t> A AND B AND C</a:t>
            </a:r>
            <a:endParaRPr sz="2000" b="1" dirty="0">
              <a:latin typeface="Cambria Math"/>
              <a:ea typeface="Cambria Math"/>
              <a:cs typeface="Cambria Math"/>
              <a:sym typeface="Cambria Math"/>
            </a:endParaRPr>
          </a:p>
        </p:txBody>
      </p:sp>
      <p:sp>
        <p:nvSpPr>
          <p:cNvPr id="206" name="Google Shape;206;p3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  <p:graphicFrame>
        <p:nvGraphicFramePr>
          <p:cNvPr id="207" name="Google Shape;207;p30"/>
          <p:cNvGraphicFramePr/>
          <p:nvPr/>
        </p:nvGraphicFramePr>
        <p:xfrm>
          <a:off x="820246" y="2040620"/>
          <a:ext cx="6810650" cy="3857625"/>
        </p:xfrm>
        <a:graphic>
          <a:graphicData uri="http://schemas.openxmlformats.org/drawingml/2006/table">
            <a:tbl>
              <a:tblPr firstRow="1" bandRow="1">
                <a:noFill/>
                <a:tableStyleId>{8BE89627-6FBC-4D19-A560-1B5FF2AEC5E9}</a:tableStyleId>
              </a:tblPr>
              <a:tblGrid>
                <a:gridCol w="518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4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042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20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20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</a:t>
                      </a:r>
                      <a:endParaRPr sz="20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F</a:t>
                      </a:r>
                      <a:endParaRPr sz="20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b="1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solidFill>
                            <a:srgbClr val="FF9A01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b="1" u="none" strike="noStrike" cap="none">
                        <a:solidFill>
                          <a:srgbClr val="FF9A01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solidFill>
                            <a:srgbClr val="FF9A01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   NOT(A) AND NOT(B) AND C</a:t>
                      </a:r>
                      <a:endParaRPr sz="2000" b="1" u="none" strike="noStrike" cap="none">
                        <a:solidFill>
                          <a:srgbClr val="FF9A01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solidFill>
                            <a:srgbClr val="05B050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b="1" u="none" strike="noStrike" cap="none">
                        <a:solidFill>
                          <a:srgbClr val="05B050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solidFill>
                            <a:srgbClr val="05B050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   NOT(A) AND B AND C</a:t>
                      </a:r>
                      <a:endParaRPr sz="2000" b="1" u="none" strike="noStrike" cap="none">
                        <a:solidFill>
                          <a:srgbClr val="05B050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solidFill>
                            <a:srgbClr val="FA3297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b="1" u="none" strike="noStrike" cap="none">
                        <a:solidFill>
                          <a:srgbClr val="FA3297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solidFill>
                            <a:srgbClr val="FA3297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   A AND B AND NOT C</a:t>
                      </a:r>
                      <a:endParaRPr sz="2000" b="1" u="none" strike="noStrike" cap="none">
                        <a:solidFill>
                          <a:srgbClr val="FA3297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2000" b="1" u="none" strike="noStrike" cap="none">
                          <a:solidFill>
                            <a:srgbClr val="05B0F0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2000" b="1" u="none" strike="noStrike" cap="none">
                        <a:solidFill>
                          <a:srgbClr val="05B0F0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b="1" u="none" strike="noStrike" cap="none" dirty="0">
                          <a:solidFill>
                            <a:srgbClr val="05B0F0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   A AND B AND C</a:t>
                      </a:r>
                      <a:endParaRPr sz="2000" b="1" u="none" strike="noStrike" cap="none" dirty="0">
                        <a:solidFill>
                          <a:srgbClr val="05B0F0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Boolean Expression ← Truth Table</a:t>
            </a:r>
            <a:endParaRPr/>
          </a:p>
        </p:txBody>
      </p:sp>
      <p:sp>
        <p:nvSpPr>
          <p:cNvPr id="213" name="Google Shape;213;p3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13400" cy="49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But can we do it in reverse?</a:t>
            </a:r>
            <a:endParaRPr dirty="0"/>
          </a:p>
          <a:p>
            <a:pPr marL="649224" lvl="1" indent="-283464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080"/>
              <a:buFont typeface="Noto Sans Symbols"/>
              <a:buChar char="▪"/>
            </a:pPr>
            <a:r>
              <a:rPr lang="en-US" dirty="0"/>
              <a:t>Yes, we can! The strategy we used is </a:t>
            </a:r>
            <a:r>
              <a:rPr lang="en-US" b="1" dirty="0"/>
              <a:t>Boolean Function Synthesis</a:t>
            </a:r>
            <a:endParaRPr b="1" dirty="0"/>
          </a:p>
          <a:p>
            <a:pPr marL="0" lvl="0" indent="0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F(A, B, C) = (A AND B) OR (NOT(A) AND C)</a:t>
            </a: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0" lvl="0" indent="0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214" name="Google Shape;214;p3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  <p:graphicFrame>
        <p:nvGraphicFramePr>
          <p:cNvPr id="215" name="Google Shape;215;p31"/>
          <p:cNvGraphicFramePr/>
          <p:nvPr/>
        </p:nvGraphicFramePr>
        <p:xfrm>
          <a:off x="3697121" y="3890977"/>
          <a:ext cx="1912925" cy="2743290"/>
        </p:xfrm>
        <a:graphic>
          <a:graphicData uri="http://schemas.openxmlformats.org/drawingml/2006/table">
            <a:tbl>
              <a:tblPr firstRow="1" bandRow="1">
                <a:noFill/>
                <a:tableStyleId>{8BE89627-6FBC-4D19-A560-1B5FF2AEC5E9}</a:tableStyleId>
              </a:tblPr>
              <a:tblGrid>
                <a:gridCol w="449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7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8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8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14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14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</a:t>
                      </a:r>
                      <a:endParaRPr sz="14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F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16" name="Google Shape;216;p31"/>
          <p:cNvSpPr/>
          <p:nvPr/>
        </p:nvSpPr>
        <p:spPr>
          <a:xfrm rot="10800000" flipH="1">
            <a:off x="4537488" y="3209250"/>
            <a:ext cx="232200" cy="4395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9DAF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31"/>
          <p:cNvSpPr txBox="1"/>
          <p:nvPr/>
        </p:nvSpPr>
        <p:spPr>
          <a:xfrm>
            <a:off x="4827950" y="3167400"/>
            <a:ext cx="21768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✓</a:t>
            </a:r>
            <a:endParaRPr sz="2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8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Checking in on Project 1</a:t>
            </a:r>
            <a:endParaRPr dirty="0"/>
          </a:p>
        </p:txBody>
      </p:sp>
      <p:sp>
        <p:nvSpPr>
          <p:cNvPr id="99" name="Google Shape;99;p8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1375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indent="-347472"/>
            <a:r>
              <a:rPr lang="en-US" altLang="zh-CN" dirty="0"/>
              <a:t>Remember to double-check your submission on GitLab</a:t>
            </a:r>
          </a:p>
          <a:p>
            <a:pPr marL="649224" lvl="1" indent="-283462">
              <a:buSzPts val="2080"/>
            </a:pPr>
            <a:r>
              <a:rPr lang="en-US" altLang="zh-CN" dirty="0"/>
              <a:t>Navigate to GitLab, open tags, and verify that the associated commit includes your expected changes</a:t>
            </a:r>
          </a:p>
          <a:p>
            <a:pPr marL="0" lvl="0" indent="0">
              <a:buNone/>
            </a:pPr>
            <a:endParaRPr lang="en-US" dirty="0"/>
          </a:p>
          <a:p>
            <a:pPr marL="347472" lvl="0" indent="-347472"/>
            <a:r>
              <a:rPr lang="en-US" dirty="0"/>
              <a:t>How has Project 1 been coming along?</a:t>
            </a:r>
          </a:p>
          <a:p>
            <a:pPr marL="365762" lvl="1" indent="0">
              <a:buSzPts val="2080"/>
              <a:buNone/>
            </a:pPr>
            <a:endParaRPr lang="en-US" altLang="zh-CN" dirty="0"/>
          </a:p>
          <a:p>
            <a:pPr marL="649224" lvl="1" indent="-283462">
              <a:buSzPts val="2080"/>
            </a:pPr>
            <a:endParaRPr lang="en-US" dirty="0"/>
          </a:p>
          <a:p>
            <a:pPr marL="347472" indent="-347472"/>
            <a:r>
              <a:rPr lang="en-US" dirty="0"/>
              <a:t>What questions do you have about Project 1?</a:t>
            </a:r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100" name="Google Shape;100;p8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819549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99;p7">
            <a:extLst>
              <a:ext uri="{FF2B5EF4-FFF2-40B4-BE49-F238E27FC236}">
                <a16:creationId xmlns:a16="http://schemas.microsoft.com/office/drawing/2014/main" id="{2E885D94-BC5F-4B43-96C4-EC4647D3F765}"/>
              </a:ext>
            </a:extLst>
          </p:cNvPr>
          <p:cNvSpPr txBox="1">
            <a:spLocks/>
          </p:cNvSpPr>
          <p:nvPr/>
        </p:nvSpPr>
        <p:spPr>
          <a:xfrm>
            <a:off x="396875" y="2422933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FF9A01"/>
                </a:solidFill>
              </a:rPr>
              <a:t>The Boolean Function Synthesis strategy works on every truth table</a:t>
            </a:r>
            <a:endParaRPr lang="en-US" dirty="0"/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00B050"/>
                </a:solidFill>
              </a:rPr>
              <a:t>In CSE 390B, we will be asking you to write Boolean expressions that must be simplified</a:t>
            </a:r>
            <a:endParaRPr lang="en-US" dirty="0"/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FF329A"/>
                </a:solidFill>
              </a:rPr>
              <a:t>The abstraction of voltages on a physical wire represents two values</a:t>
            </a:r>
            <a:endParaRPr lang="en-US" dirty="0"/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00B0F0"/>
                </a:solidFill>
              </a:rPr>
              <a:t>A truth table lists every possible combination of inputs for a Boolean operation</a:t>
            </a:r>
            <a:endParaRPr lang="en-US" dirty="0"/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9A6533"/>
                </a:solidFill>
              </a:rPr>
              <a:t>We’re lost…</a:t>
            </a:r>
            <a:endParaRPr lang="en-US" dirty="0"/>
          </a:p>
        </p:txBody>
      </p:sp>
      <p:sp>
        <p:nvSpPr>
          <p:cNvPr id="19" name="Google Shape;198;p7">
            <a:extLst>
              <a:ext uri="{FF2B5EF4-FFF2-40B4-BE49-F238E27FC236}">
                <a16:creationId xmlns:a16="http://schemas.microsoft.com/office/drawing/2014/main" id="{6C694559-29B8-8749-B4EE-CAC3ACF5568C}"/>
              </a:ext>
            </a:extLst>
          </p:cNvPr>
          <p:cNvSpPr txBox="1">
            <a:spLocks/>
          </p:cNvSpPr>
          <p:nvPr/>
        </p:nvSpPr>
        <p:spPr>
          <a:xfrm>
            <a:off x="374090" y="1594221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r>
              <a:rPr lang="en-US" sz="3200" dirty="0"/>
              <a:t>Which of the following statements is FALSE?</a:t>
            </a:r>
            <a:endParaRPr lang="en-US" dirty="0"/>
          </a:p>
        </p:txBody>
      </p:sp>
      <p:sp>
        <p:nvSpPr>
          <p:cNvPr id="197" name="Google Shape;197;p7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2" name="Add-in" descr="Add-in content for Poll Everywhere.">
                <a:extLst>
                  <a:ext uri="{FF2B5EF4-FFF2-40B4-BE49-F238E27FC236}">
                    <a16:creationId xmlns:a16="http://schemas.microsoft.com/office/drawing/2014/main" id="{1FE1CDC0-E8A1-5E07-9722-4011D31030D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67926066"/>
                  </p:ext>
                </p:extLst>
              </p:nvPr>
            </p:nvGraphicFramePr>
            <p:xfrm>
              <a:off x="-1" y="235670"/>
              <a:ext cx="9144001" cy="6631757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3"/>
              </a:graphicData>
            </a:graphic>
          </p:graphicFrame>
        </mc:Choice>
        <mc:Fallback>
          <p:pic>
            <p:nvPicPr>
              <p:cNvPr id="2" name="Add-in" descr="Add-in content for Poll Everywhere.">
                <a:extLst>
                  <a:ext uri="{FF2B5EF4-FFF2-40B4-BE49-F238E27FC236}">
                    <a16:creationId xmlns:a16="http://schemas.microsoft.com/office/drawing/2014/main" id="{1FE1CDC0-E8A1-5E07-9722-4011D31030D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1" y="235670"/>
                <a:ext cx="9144001" cy="6631757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92" name="Google Shape;92;p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  <p:sp>
        <p:nvSpPr>
          <p:cNvPr id="6" name="Google Shape;99;p89">
            <a:extLst>
              <a:ext uri="{FF2B5EF4-FFF2-40B4-BE49-F238E27FC236}">
                <a16:creationId xmlns:a16="http://schemas.microsoft.com/office/drawing/2014/main" id="{1DDF8800-951A-204C-9DF0-DBA125F1AEE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Study Environment Discussion</a:t>
            </a:r>
          </a:p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endParaRPr lang="en-US" sz="2200" b="1" dirty="0"/>
          </a:p>
          <a:p>
            <a:pPr marL="347472" lvl="0" indent="-347472"/>
            <a:r>
              <a:rPr lang="en-US" dirty="0"/>
              <a:t>Boolean Logic and Functions</a:t>
            </a:r>
          </a:p>
          <a:p>
            <a:pPr marL="649224" lvl="1" indent="-283462">
              <a:buSzPts val="2080"/>
            </a:pPr>
            <a:r>
              <a:rPr lang="en-US" altLang="zh-CN" dirty="0"/>
              <a:t>Boolean Expressions, Circuit Diagrams, Truth Tables</a:t>
            </a:r>
          </a:p>
          <a:p>
            <a:pPr marL="649224" lvl="1" indent="-283462">
              <a:buSzPts val="2080"/>
            </a:pPr>
            <a:r>
              <a:rPr lang="en-US" altLang="zh-CN" dirty="0"/>
              <a:t>Boolean Function Synthesis Strategy</a:t>
            </a:r>
          </a:p>
          <a:p>
            <a:pPr marL="649224" lvl="1" indent="-283462">
              <a:buSzPts val="2080"/>
            </a:pPr>
            <a:endParaRPr lang="en-US" b="1" dirty="0"/>
          </a:p>
          <a:p>
            <a:pPr marL="347472" lvl="0" indent="-347472"/>
            <a:r>
              <a:rPr lang="en-US" altLang="zh-CN" b="1" dirty="0">
                <a:solidFill>
                  <a:srgbClr val="4B2A85"/>
                </a:solidFill>
              </a:rPr>
              <a:t>Hardware</a:t>
            </a:r>
            <a:r>
              <a:rPr lang="zh-CN" altLang="en-US" b="1" dirty="0">
                <a:solidFill>
                  <a:srgbClr val="4B2A85"/>
                </a:solidFill>
              </a:rPr>
              <a:t> </a:t>
            </a:r>
            <a:r>
              <a:rPr lang="en-US" altLang="zh-CN" b="1" dirty="0">
                <a:solidFill>
                  <a:srgbClr val="4B2A85"/>
                </a:solidFill>
              </a:rPr>
              <a:t>Descriptive</a:t>
            </a:r>
            <a:r>
              <a:rPr lang="zh-CN" altLang="en-US" b="1" dirty="0">
                <a:solidFill>
                  <a:srgbClr val="4B2A85"/>
                </a:solidFill>
              </a:rPr>
              <a:t> </a:t>
            </a:r>
            <a:r>
              <a:rPr lang="en-US" altLang="zh-CN" b="1" dirty="0">
                <a:solidFill>
                  <a:srgbClr val="4B2A85"/>
                </a:solidFill>
              </a:rPr>
              <a:t>Languages (HDL)</a:t>
            </a:r>
          </a:p>
          <a:p>
            <a:pPr marL="649224" lvl="1" indent="-283462">
              <a:buSzPts val="2080"/>
            </a:pPr>
            <a:r>
              <a:rPr lang="en-US" altLang="zh-CN" b="1" dirty="0">
                <a:solidFill>
                  <a:srgbClr val="4B2A85"/>
                </a:solidFill>
              </a:rPr>
              <a:t>HDL Syntax, </a:t>
            </a:r>
            <a:r>
              <a:rPr lang="en-US" altLang="zh-CN" b="1" dirty="0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altLang="zh-CN" b="1" dirty="0">
                <a:solidFill>
                  <a:srgbClr val="4B2A85"/>
                </a:solidFill>
              </a:rPr>
              <a:t> Gate Example</a:t>
            </a:r>
          </a:p>
          <a:p>
            <a:pPr marL="649224" lvl="1" indent="-283462">
              <a:buSzPts val="2080"/>
            </a:pPr>
            <a:endParaRPr lang="en-US" b="1" dirty="0"/>
          </a:p>
          <a:p>
            <a:pPr marL="347472" lvl="0" indent="-347472"/>
            <a:r>
              <a:rPr lang="en-US" altLang="zh-CN" dirty="0"/>
              <a:t>Foundational Logic Gates</a:t>
            </a:r>
          </a:p>
          <a:p>
            <a:pPr marL="649224" lvl="1" indent="-283462">
              <a:buSzPts val="2080"/>
            </a:pPr>
            <a:r>
              <a:rPr lang="en-US" altLang="zh-CN" b="1" dirty="0">
                <a:latin typeface="Courier New" panose="02070309020205020404" pitchFamily="49" charset="0"/>
                <a:cs typeface="Courier New" panose="02070309020205020404" pitchFamily="49" charset="0"/>
              </a:rPr>
              <a:t>Nand</a:t>
            </a:r>
            <a:r>
              <a:rPr lang="en-US" altLang="zh-CN" dirty="0"/>
              <a:t>, </a:t>
            </a:r>
            <a:r>
              <a:rPr lang="en-US" altLang="zh-CN" b="1" dirty="0">
                <a:latin typeface="Courier New" panose="02070309020205020404" pitchFamily="49" charset="0"/>
                <a:cs typeface="Courier New" panose="02070309020205020404" pitchFamily="49" charset="0"/>
              </a:rPr>
              <a:t>Not</a:t>
            </a:r>
            <a:r>
              <a:rPr lang="en-US" altLang="zh-CN" dirty="0"/>
              <a:t>, </a:t>
            </a:r>
            <a:r>
              <a:rPr lang="en-US" altLang="zh-CN" b="1" dirty="0"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altLang="zh-CN" dirty="0"/>
              <a:t>, </a:t>
            </a:r>
            <a:r>
              <a:rPr lang="en-US" altLang="zh-CN" b="1" dirty="0"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  <a:r>
              <a:rPr lang="en-US" altLang="zh-CN" dirty="0"/>
              <a:t>, </a:t>
            </a:r>
            <a:r>
              <a:rPr lang="en-US" altLang="zh-CN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Xor</a:t>
            </a:r>
            <a:r>
              <a:rPr lang="en-US" altLang="zh-CN" dirty="0"/>
              <a:t>, </a:t>
            </a:r>
            <a:r>
              <a:rPr lang="en-US" altLang="zh-CN" b="1" dirty="0">
                <a:latin typeface="Courier New" panose="02070309020205020404" pitchFamily="49" charset="0"/>
                <a:cs typeface="Courier New" panose="02070309020205020404" pitchFamily="49" charset="0"/>
              </a:rPr>
              <a:t>Mux</a:t>
            </a:r>
            <a:r>
              <a:rPr lang="en-US" altLang="zh-CN" dirty="0"/>
              <a:t>, </a:t>
            </a:r>
            <a:r>
              <a:rPr lang="en-US" altLang="zh-CN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DMux</a:t>
            </a:r>
            <a:r>
              <a:rPr lang="en-US" altLang="zh-CN" dirty="0"/>
              <a:t> Gates</a:t>
            </a:r>
          </a:p>
          <a:p>
            <a:pPr marL="649224" lvl="1" indent="-283462">
              <a:buSzPts val="2080"/>
            </a:pPr>
            <a:r>
              <a:rPr lang="en-US" altLang="zh-CN" dirty="0"/>
              <a:t>Example of Implementing an </a:t>
            </a:r>
            <a:r>
              <a:rPr lang="en-US" altLang="zh-CN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Xor</a:t>
            </a:r>
            <a:r>
              <a:rPr lang="en-US" altLang="zh-CN" dirty="0"/>
              <a:t> Gate in HDL</a:t>
            </a:r>
          </a:p>
        </p:txBody>
      </p:sp>
    </p:spTree>
    <p:extLst>
      <p:ext uri="{BB962C8B-B14F-4D97-AF65-F5344CB8AC3E}">
        <p14:creationId xmlns:p14="http://schemas.microsoft.com/office/powerpoint/2010/main" val="35103714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>
                <a:solidFill>
                  <a:srgbClr val="000000"/>
                </a:solidFill>
              </a:rPr>
              <a:t>Hardware Design Language (HDL)</a:t>
            </a:r>
            <a:endParaRPr dirty="0"/>
          </a:p>
        </p:txBody>
      </p:sp>
      <p:sp>
        <p:nvSpPr>
          <p:cNvPr id="237" name="Google Shape;237;p1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HDL is a programming language to specify hardware components and how they’re connected</a:t>
            </a:r>
            <a:endParaRPr dirty="0"/>
          </a:p>
          <a:p>
            <a:pPr marL="649224" lvl="1" indent="-283463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Another way of describing a Boolean function!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Many Hardware Design Languages are used today</a:t>
            </a:r>
            <a:endParaRPr dirty="0"/>
          </a:p>
          <a:p>
            <a:pPr marL="649224" lvl="1" indent="-283463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E.g., VHDL, Verilog, SystemVerilog</a:t>
            </a:r>
            <a:endParaRPr dirty="0"/>
          </a:p>
          <a:p>
            <a:pPr marL="649224" lvl="1" indent="-283463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In this course, we’ll use a simple HDL language called “HDL”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Unlike Java, HDL is a </a:t>
            </a:r>
            <a:r>
              <a:rPr lang="en-US" b="1" dirty="0"/>
              <a:t>declarative</a:t>
            </a:r>
            <a:r>
              <a:rPr lang="en-US" dirty="0"/>
              <a:t> language. This means the following:</a:t>
            </a:r>
            <a:endParaRPr dirty="0"/>
          </a:p>
          <a:p>
            <a:pPr marL="649224" lvl="1" indent="-283463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The order of statements (lines of code) doesn’t matter</a:t>
            </a:r>
            <a:endParaRPr dirty="0"/>
          </a:p>
          <a:p>
            <a:pPr marL="649224" lvl="1" indent="-283463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We are describing a physical system</a:t>
            </a: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238" name="Google Shape;238;p1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1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>
                <a:solidFill>
                  <a:srgbClr val="000000"/>
                </a:solidFill>
              </a:rPr>
              <a:t>Hardware Design Language (HDL)</a:t>
            </a:r>
            <a:endParaRPr dirty="0"/>
          </a:p>
        </p:txBody>
      </p:sp>
      <p:sp>
        <p:nvSpPr>
          <p:cNvPr id="244" name="Google Shape;244;p11"/>
          <p:cNvSpPr txBox="1">
            <a:spLocks noGrp="1"/>
          </p:cNvSpPr>
          <p:nvPr>
            <p:ph type="body" idx="1"/>
          </p:nvPr>
        </p:nvSpPr>
        <p:spPr>
          <a:xfrm>
            <a:off x="396875" y="1321435"/>
            <a:ext cx="8366100" cy="49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5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Format of an HDL file</a:t>
            </a:r>
            <a:endParaRPr dirty="0"/>
          </a:p>
          <a:p>
            <a:pPr marL="649224" lvl="1" indent="-269493" algn="l" rtl="0">
              <a:lnSpc>
                <a:spcPct val="115000"/>
              </a:lnSpc>
              <a:spcBef>
                <a:spcPts val="24"/>
              </a:spcBef>
              <a:spcAft>
                <a:spcPts val="0"/>
              </a:spcAft>
              <a:buSzPts val="2200"/>
              <a:buChar char="▪"/>
            </a:pPr>
            <a:r>
              <a:rPr lang="en-US" dirty="0"/>
              <a:t>File comment describes expected behavior</a:t>
            </a:r>
            <a:endParaRPr dirty="0"/>
          </a:p>
          <a:p>
            <a:pPr marL="649224" lvl="1" indent="-269493" algn="l" rtl="0">
              <a:lnSpc>
                <a:spcPct val="115000"/>
              </a:lnSpc>
              <a:spcBef>
                <a:spcPts val="24"/>
              </a:spcBef>
              <a:spcAft>
                <a:spcPts val="0"/>
              </a:spcAft>
              <a:buSzPts val="2200"/>
              <a:buChar char="▪"/>
            </a:pPr>
            <a:r>
              <a:rPr lang="en-US" b="1" dirty="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US" dirty="0"/>
              <a:t> names chip inputs, </a:t>
            </a:r>
            <a:r>
              <a:rPr lang="en-US" b="1" dirty="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OUT</a:t>
            </a:r>
            <a:r>
              <a:rPr lang="en-US" dirty="0"/>
              <a:t> names chip outputs</a:t>
            </a:r>
            <a:endParaRPr dirty="0"/>
          </a:p>
          <a:p>
            <a:pPr marL="649224" lvl="1" indent="-269493" algn="l" rtl="0">
              <a:lnSpc>
                <a:spcPct val="115000"/>
              </a:lnSpc>
              <a:spcBef>
                <a:spcPts val="24"/>
              </a:spcBef>
              <a:spcAft>
                <a:spcPts val="0"/>
              </a:spcAft>
              <a:buSzPts val="2200"/>
              <a:buChar char="▪"/>
            </a:pPr>
            <a:r>
              <a:rPr lang="en-US" b="1" dirty="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PARTS</a:t>
            </a:r>
            <a:r>
              <a:rPr lang="en-US" dirty="0"/>
              <a:t> specify the components (i.e., other gates) that implement the chip</a:t>
            </a:r>
            <a:endParaRPr dirty="0"/>
          </a:p>
        </p:txBody>
      </p:sp>
      <p:sp>
        <p:nvSpPr>
          <p:cNvPr id="245" name="Google Shape;245;p11"/>
          <p:cNvSpPr/>
          <p:nvPr/>
        </p:nvSpPr>
        <p:spPr>
          <a:xfrm>
            <a:off x="740599" y="3471525"/>
            <a:ext cx="8747100" cy="32172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/**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* And gate: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* out = 1 only if both a and b are 1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*/</a:t>
            </a:r>
            <a:b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800" b="1" i="0" u="none" strike="noStrike" cap="none" dirty="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CHIP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And {</a:t>
            </a:r>
            <a:endParaRPr sz="18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800" b="1" i="0" u="none" strike="noStrike" cap="none" dirty="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a, b;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800" b="1" i="0" u="none" strike="noStrike" cap="none" dirty="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OUT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out;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b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800" b="1" i="0" u="none" strike="noStrike" cap="none" dirty="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PARTS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800" b="1" i="0" u="none" strike="noStrike" cap="none" dirty="0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// Put your code here:</a:t>
            </a:r>
            <a:endParaRPr sz="1800" b="1" i="0" u="none" strike="noStrike" cap="none" dirty="0">
              <a:solidFill>
                <a:srgbClr val="00997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Google Shape;246;p1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000000"/>
                </a:solidFill>
              </a:rPr>
              <a:t>Reusing Components</a:t>
            </a:r>
            <a:endParaRPr/>
          </a:p>
        </p:txBody>
      </p:sp>
      <p:sp>
        <p:nvSpPr>
          <p:cNvPr id="252" name="Google Shape;252;p1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You can (and should!) use chips you have already implemented to implement subsequent chips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We give you one gate, </a:t>
            </a: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Nand</a:t>
            </a:r>
            <a:r>
              <a:rPr lang="en-US" dirty="0"/>
              <a:t>, to start out with</a:t>
            </a:r>
            <a:endParaRPr dirty="0"/>
          </a:p>
          <a:p>
            <a:pPr marL="649224" lvl="1" indent="-283463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Implication: The entire computer you will be building will be use 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Nand</a:t>
            </a:r>
            <a:r>
              <a:rPr lang="en-US" dirty="0"/>
              <a:t> gates as its foundation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We also provide you with some chips you can use without implementing</a:t>
            </a:r>
            <a:endParaRPr dirty="0"/>
          </a:p>
        </p:txBody>
      </p:sp>
      <p:sp>
        <p:nvSpPr>
          <p:cNvPr id="253" name="Google Shape;253;p1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4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000000"/>
                </a:solidFill>
              </a:rPr>
              <a:t>HDL Component Example: AND</a:t>
            </a:r>
            <a:endParaRPr/>
          </a:p>
        </p:txBody>
      </p:sp>
      <p:sp>
        <p:nvSpPr>
          <p:cNvPr id="259" name="Google Shape;259;p4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The chip specification tells us the name of the input and output wires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/>
          </a:p>
          <a:p>
            <a:pPr marL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5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Goal: Implement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w1 AND w2</a:t>
            </a: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649224" lvl="1" indent="-283464" algn="l" rtl="0">
              <a:lnSpc>
                <a:spcPct val="115000"/>
              </a:lnSpc>
              <a:spcBef>
                <a:spcPts val="24"/>
              </a:spcBef>
              <a:spcAft>
                <a:spcPts val="0"/>
              </a:spcAft>
              <a:buSzPts val="2080"/>
              <a:buFont typeface="Noto Sans Symbols"/>
              <a:buChar char="▪"/>
            </a:pPr>
            <a:r>
              <a:rPr lang="en-US" dirty="0"/>
              <a:t>HDL Syntax for using (being a client of the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And</a:t>
            </a:r>
            <a:r>
              <a:rPr lang="en-US" dirty="0"/>
              <a:t> gate):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And(a=w1, b=w2, out=w3);</a:t>
            </a:r>
            <a:endParaRPr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649224" lvl="1" indent="-283464" algn="l" rtl="0">
              <a:lnSpc>
                <a:spcPct val="115000"/>
              </a:lnSpc>
              <a:spcBef>
                <a:spcPts val="24"/>
              </a:spcBef>
              <a:spcAft>
                <a:spcPts val="0"/>
              </a:spcAft>
              <a:buSzPts val="2080"/>
              <a:buFont typeface="Noto Sans Symbols"/>
              <a:buChar char="▪"/>
            </a:pPr>
            <a:r>
              <a:rPr lang="en-US" dirty="0"/>
              <a:t>Equivalent circuit diagram:</a:t>
            </a:r>
            <a:endParaRPr dirty="0"/>
          </a:p>
        </p:txBody>
      </p:sp>
      <p:sp>
        <p:nvSpPr>
          <p:cNvPr id="260" name="Google Shape;260;p4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  <p:sp>
        <p:nvSpPr>
          <p:cNvPr id="261" name="Google Shape;261;p42"/>
          <p:cNvSpPr/>
          <p:nvPr/>
        </p:nvSpPr>
        <p:spPr>
          <a:xfrm>
            <a:off x="2998025" y="1941500"/>
            <a:ext cx="3890700" cy="18894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CHIP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And {</a:t>
            </a:r>
            <a:endParaRPr sz="18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800" b="1" i="0" u="none" strike="noStrike" cap="none" dirty="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a, b;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800" b="1" i="0" u="none" strike="noStrike" cap="none" dirty="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OUT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out;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...</a:t>
            </a:r>
            <a:b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2" name="Google Shape;262;p42" descr="A picture containing text, clipart, screenshot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69354" y="5307131"/>
            <a:ext cx="3975971" cy="148041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948CB46-B1F1-2399-BD4A-0BED8B92FE15}"/>
              </a:ext>
            </a:extLst>
          </p:cNvPr>
          <p:cNvSpPr txBox="1"/>
          <p:nvPr/>
        </p:nvSpPr>
        <p:spPr>
          <a:xfrm>
            <a:off x="6061099" y="5495925"/>
            <a:ext cx="7924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latin typeface="Courier New"/>
                <a:ea typeface="Courier New"/>
                <a:cs typeface="Courier New"/>
                <a:sym typeface="Courier New"/>
              </a:rPr>
              <a:t>a</a:t>
            </a:r>
            <a:endParaRPr lang="en-US" sz="1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F5102D-650E-EF23-1F62-478617A16404}"/>
              </a:ext>
            </a:extLst>
          </p:cNvPr>
          <p:cNvSpPr txBox="1"/>
          <p:nvPr/>
        </p:nvSpPr>
        <p:spPr>
          <a:xfrm>
            <a:off x="6061099" y="6237656"/>
            <a:ext cx="7924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  <a:sym typeface="Courier New"/>
              </a:rPr>
              <a:t>b</a:t>
            </a:r>
            <a:endParaRPr lang="en-US" sz="1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77E37D-9B33-9514-36F2-9334F4AFE044}"/>
              </a:ext>
            </a:extLst>
          </p:cNvPr>
          <p:cNvSpPr/>
          <p:nvPr/>
        </p:nvSpPr>
        <p:spPr>
          <a:xfrm>
            <a:off x="6853579" y="6156961"/>
            <a:ext cx="431141" cy="2958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49A05E-07E1-C742-7735-3E7B1D360E64}"/>
              </a:ext>
            </a:extLst>
          </p:cNvPr>
          <p:cNvSpPr txBox="1"/>
          <p:nvPr/>
        </p:nvSpPr>
        <p:spPr>
          <a:xfrm>
            <a:off x="6762662" y="6108235"/>
            <a:ext cx="7924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  <a:sym typeface="Courier New"/>
              </a:rPr>
              <a:t>out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4"/>
          <p:cNvSpPr/>
          <p:nvPr/>
        </p:nvSpPr>
        <p:spPr>
          <a:xfrm>
            <a:off x="1049999" y="3615447"/>
            <a:ext cx="8747100" cy="30894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/**</a:t>
            </a:r>
            <a:endParaRPr sz="15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 * Bit-wise And of two 4-bit inputs</a:t>
            </a:r>
            <a:endParaRPr sz="15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9972"/>
                </a:solidFill>
                <a:latin typeface="Courier New"/>
                <a:ea typeface="Courier New"/>
                <a:cs typeface="Courier New"/>
                <a:sym typeface="Courier New"/>
              </a:rPr>
              <a:t> */</a:t>
            </a:r>
            <a:endParaRPr sz="15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500" b="1" i="0" u="none" strike="noStrike" cap="none" dirty="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CHIP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And4 {</a:t>
            </a:r>
            <a:endParaRPr sz="15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 dirty="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a[4], b[4];</a:t>
            </a:r>
            <a:endParaRPr sz="15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 dirty="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OUT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out[4];</a:t>
            </a:r>
            <a:endParaRPr sz="15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 dirty="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PARTS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endParaRPr sz="15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And (a=a[0], b=b[0], out=out[0]);</a:t>
            </a:r>
            <a:endParaRPr sz="15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And (a=a[1], b=b[1], out=out[1]);</a:t>
            </a:r>
            <a:endParaRPr sz="15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And (a=a[2], b=b[2], out=out[2]);</a:t>
            </a:r>
            <a:endParaRPr sz="15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And (a=a[3], b=b[3], out=out[3]);</a:t>
            </a:r>
            <a:endParaRPr sz="15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5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1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000000"/>
                </a:solidFill>
              </a:rPr>
              <a:t>Multi-bit Buses in HDL</a:t>
            </a:r>
            <a:endParaRPr/>
          </a:p>
        </p:txBody>
      </p:sp>
      <p:sp>
        <p:nvSpPr>
          <p:cNvPr id="269" name="Google Shape;269;p1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299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It can be useful to manipulate groups of wires</a:t>
            </a:r>
            <a:endParaRPr dirty="0"/>
          </a:p>
          <a:p>
            <a:pPr marL="649224" lvl="1" indent="-283463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dirty="0"/>
              <a:t>Called a “bus” of wires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HDL provides array like syntax for manipulating buses</a:t>
            </a:r>
            <a:endParaRPr dirty="0"/>
          </a:p>
          <a:p>
            <a:pPr marL="649224" lvl="1" indent="-283463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And4</a:t>
            </a:r>
            <a:r>
              <a:rPr lang="en-US" dirty="0"/>
              <a:t> chip example:</a:t>
            </a: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270" name="Google Shape;270;p1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1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000000"/>
                </a:solidFill>
              </a:rPr>
              <a:t>HDL Resources</a:t>
            </a:r>
            <a:endParaRPr/>
          </a:p>
        </p:txBody>
      </p:sp>
      <p:sp>
        <p:nvSpPr>
          <p:cNvPr id="276" name="Google Shape;276;p1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HDL will feel unfamiliar at first, and that’s okay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Resources for helping you navigate HDL linked under the </a:t>
            </a:r>
            <a:r>
              <a:rPr lang="en-US" u="sng" dirty="0">
                <a:solidFill>
                  <a:srgbClr val="0462C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Resources page</a:t>
            </a:r>
            <a:r>
              <a:rPr lang="en-US" dirty="0"/>
              <a:t> on the course website</a:t>
            </a:r>
            <a:endParaRPr dirty="0"/>
          </a:p>
          <a:p>
            <a:pPr marL="649224" lvl="1" indent="-283463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HDL Survival guide</a:t>
            </a:r>
            <a:endParaRPr dirty="0"/>
          </a:p>
          <a:p>
            <a:pPr marL="649224" lvl="1" indent="-283463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Appendix A (HDL Spec)</a:t>
            </a:r>
            <a:endParaRPr dirty="0"/>
          </a:p>
          <a:p>
            <a:pPr marL="649224" lvl="1" indent="-283463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Chip Set Overview (to help you remember the inputs/outputs for various chips)</a:t>
            </a:r>
            <a:endParaRPr dirty="0"/>
          </a:p>
          <a:p>
            <a:pPr marL="649224" lvl="1" indent="-283463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Chapter readings</a:t>
            </a: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277" name="Google Shape;277;p1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92" name="Google Shape;92;p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28</a:t>
            </a:fld>
            <a:endParaRPr/>
          </a:p>
        </p:txBody>
      </p:sp>
      <p:sp>
        <p:nvSpPr>
          <p:cNvPr id="6" name="Google Shape;99;p89">
            <a:extLst>
              <a:ext uri="{FF2B5EF4-FFF2-40B4-BE49-F238E27FC236}">
                <a16:creationId xmlns:a16="http://schemas.microsoft.com/office/drawing/2014/main" id="{1DDF8800-951A-204C-9DF0-DBA125F1AEE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Study Environment Discussion</a:t>
            </a:r>
          </a:p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endParaRPr lang="en-US" sz="2200" b="1" dirty="0"/>
          </a:p>
          <a:p>
            <a:pPr marL="347472" lvl="0" indent="-347472"/>
            <a:r>
              <a:rPr lang="en-US" dirty="0"/>
              <a:t>Boolean Logic and Functions</a:t>
            </a:r>
          </a:p>
          <a:p>
            <a:pPr marL="649224" lvl="1" indent="-283462">
              <a:buSzPts val="2080"/>
            </a:pPr>
            <a:r>
              <a:rPr lang="en-US" altLang="zh-CN" dirty="0"/>
              <a:t>Boolean Expressions, Circuit Diagrams, Truth Tables</a:t>
            </a:r>
          </a:p>
          <a:p>
            <a:pPr marL="649224" lvl="1" indent="-283462">
              <a:buSzPts val="2080"/>
            </a:pPr>
            <a:r>
              <a:rPr lang="en-US" altLang="zh-CN" dirty="0"/>
              <a:t>Boolean Function Synthesis Strategy</a:t>
            </a:r>
          </a:p>
          <a:p>
            <a:pPr marL="649224" lvl="1" indent="-283462">
              <a:buSzPts val="2080"/>
            </a:pPr>
            <a:endParaRPr lang="en-US" altLang="zh-CN" dirty="0"/>
          </a:p>
          <a:p>
            <a:pPr marL="347472" lvl="0" indent="-347472"/>
            <a:r>
              <a:rPr lang="en-US" altLang="zh-CN" dirty="0"/>
              <a:t>Hardware</a:t>
            </a:r>
            <a:r>
              <a:rPr lang="zh-CN" altLang="en-US" dirty="0"/>
              <a:t> </a:t>
            </a:r>
            <a:r>
              <a:rPr lang="en-US" altLang="zh-CN" dirty="0"/>
              <a:t>Descriptive</a:t>
            </a:r>
            <a:r>
              <a:rPr lang="zh-CN" altLang="en-US" dirty="0"/>
              <a:t> </a:t>
            </a:r>
            <a:r>
              <a:rPr lang="en-US" altLang="zh-CN" dirty="0"/>
              <a:t>Languages (HDL)</a:t>
            </a:r>
          </a:p>
          <a:p>
            <a:pPr marL="649224" lvl="1" indent="-283462">
              <a:buSzPts val="2080"/>
            </a:pPr>
            <a:r>
              <a:rPr lang="en-US" altLang="zh-CN" dirty="0"/>
              <a:t>HDL Syntax, </a:t>
            </a:r>
            <a:r>
              <a:rPr lang="en-US" altLang="zh-CN" b="1" dirty="0"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altLang="zh-CN" dirty="0"/>
              <a:t> Gate Example</a:t>
            </a:r>
          </a:p>
          <a:p>
            <a:pPr marL="365761" lvl="1" indent="0">
              <a:lnSpc>
                <a:spcPct val="100000"/>
              </a:lnSpc>
              <a:spcBef>
                <a:spcPts val="440"/>
              </a:spcBef>
              <a:buNone/>
            </a:pPr>
            <a:endParaRPr lang="en-US" altLang="zh-CN" dirty="0"/>
          </a:p>
          <a:p>
            <a:pPr marL="347472" lvl="0" indent="-347472"/>
            <a:r>
              <a:rPr lang="en-US" altLang="zh-CN" b="1" dirty="0">
                <a:solidFill>
                  <a:srgbClr val="4B2A85"/>
                </a:solidFill>
              </a:rPr>
              <a:t>Foundational Logic Gates</a:t>
            </a:r>
          </a:p>
          <a:p>
            <a:pPr marL="649224" lvl="1" indent="-283462">
              <a:buSzPts val="2080"/>
            </a:pPr>
            <a:r>
              <a:rPr lang="en-US" altLang="zh-CN" b="1" dirty="0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Nand</a:t>
            </a:r>
            <a:r>
              <a:rPr lang="en-US" altLang="zh-CN" b="1" dirty="0">
                <a:solidFill>
                  <a:srgbClr val="4B2A85"/>
                </a:solidFill>
              </a:rPr>
              <a:t>, </a:t>
            </a:r>
            <a:r>
              <a:rPr lang="en-US" altLang="zh-CN" b="1" dirty="0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Not</a:t>
            </a:r>
            <a:r>
              <a:rPr lang="en-US" altLang="zh-CN" b="1" dirty="0">
                <a:solidFill>
                  <a:srgbClr val="4B2A85"/>
                </a:solidFill>
              </a:rPr>
              <a:t>, </a:t>
            </a:r>
            <a:r>
              <a:rPr lang="en-US" altLang="zh-CN" b="1" dirty="0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altLang="zh-CN" b="1" dirty="0">
                <a:solidFill>
                  <a:srgbClr val="4B2A85"/>
                </a:solidFill>
              </a:rPr>
              <a:t>, </a:t>
            </a:r>
            <a:r>
              <a:rPr lang="en-US" altLang="zh-CN" b="1" dirty="0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  <a:r>
              <a:rPr lang="en-US" altLang="zh-CN" b="1" dirty="0">
                <a:solidFill>
                  <a:srgbClr val="4B2A85"/>
                </a:solidFill>
              </a:rPr>
              <a:t>, </a:t>
            </a:r>
            <a:r>
              <a:rPr lang="en-US" altLang="zh-CN" b="1" dirty="0" err="1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Xor</a:t>
            </a:r>
            <a:r>
              <a:rPr lang="en-US" altLang="zh-CN" b="1" dirty="0">
                <a:solidFill>
                  <a:srgbClr val="4B2A85"/>
                </a:solidFill>
              </a:rPr>
              <a:t>, </a:t>
            </a:r>
            <a:r>
              <a:rPr lang="en-US" altLang="zh-CN" b="1" dirty="0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Mux</a:t>
            </a:r>
            <a:r>
              <a:rPr lang="en-US" altLang="zh-CN" b="1" dirty="0">
                <a:solidFill>
                  <a:srgbClr val="4B2A85"/>
                </a:solidFill>
              </a:rPr>
              <a:t>, </a:t>
            </a:r>
            <a:r>
              <a:rPr lang="en-US" altLang="zh-CN" b="1" dirty="0" err="1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DMux</a:t>
            </a:r>
            <a:r>
              <a:rPr lang="en-US" altLang="zh-CN" b="1" dirty="0">
                <a:solidFill>
                  <a:srgbClr val="4B2A85"/>
                </a:solidFill>
              </a:rPr>
              <a:t> Gates</a:t>
            </a:r>
          </a:p>
          <a:p>
            <a:pPr marL="649224" lvl="1" indent="-283462">
              <a:buSzPts val="2080"/>
            </a:pPr>
            <a:r>
              <a:rPr lang="en-US" altLang="zh-CN" b="1" dirty="0">
                <a:solidFill>
                  <a:srgbClr val="4B2A85"/>
                </a:solidFill>
              </a:rPr>
              <a:t>Example of Implementing an </a:t>
            </a:r>
            <a:r>
              <a:rPr lang="en-US" altLang="zh-CN" b="1" dirty="0" err="1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Xor</a:t>
            </a:r>
            <a:r>
              <a:rPr lang="en-US" altLang="zh-CN" b="1" dirty="0">
                <a:solidFill>
                  <a:srgbClr val="4B2A85"/>
                </a:solidFill>
              </a:rPr>
              <a:t> Gate in HDL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9404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The Foundational Building Block</a:t>
            </a:r>
            <a:endParaRPr dirty="0"/>
          </a:p>
        </p:txBody>
      </p:sp>
      <p:sp>
        <p:nvSpPr>
          <p:cNvPr id="308" name="Google Shape;308;p1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Char char="❖"/>
            </a:pPr>
            <a:r>
              <a:rPr lang="en-US" dirty="0"/>
              <a:t>It all starts with the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NAND</a:t>
            </a:r>
            <a:r>
              <a:rPr lang="en-US" dirty="0"/>
              <a:t> gate</a:t>
            </a:r>
          </a:p>
          <a:p>
            <a:pPr marL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None/>
            </a:pPr>
            <a:endParaRPr lang="en-US" dirty="0"/>
          </a:p>
          <a:p>
            <a:pPr marL="347472" lvl="0" indent="-347472"/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NAND</a:t>
            </a:r>
            <a:r>
              <a:rPr lang="en-US" dirty="0"/>
              <a:t> is short for “Not And”</a:t>
            </a:r>
          </a:p>
          <a:p>
            <a:pPr marL="649224" lvl="1" indent="-283463"/>
            <a:r>
              <a:rPr lang="en-US" dirty="0"/>
              <a:t>The same output as the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AND</a:t>
            </a:r>
            <a:r>
              <a:rPr lang="en-US" dirty="0"/>
              <a:t> gate, but every output bit is negated (flipped)</a:t>
            </a:r>
          </a:p>
        </p:txBody>
      </p:sp>
      <p:sp>
        <p:nvSpPr>
          <p:cNvPr id="309" name="Google Shape;309;p1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29</a:t>
            </a:fld>
            <a:endParaRPr/>
          </a:p>
        </p:txBody>
      </p:sp>
      <p:graphicFrame>
        <p:nvGraphicFramePr>
          <p:cNvPr id="5" name="Google Shape;299;p44">
            <a:extLst>
              <a:ext uri="{FF2B5EF4-FFF2-40B4-BE49-F238E27FC236}">
                <a16:creationId xmlns:a16="http://schemas.microsoft.com/office/drawing/2014/main" id="{53479EA1-DEDE-D24D-B223-9E4EC6D4B3DE}"/>
              </a:ext>
            </a:extLst>
          </p:cNvPr>
          <p:cNvGraphicFramePr/>
          <p:nvPr/>
        </p:nvGraphicFramePr>
        <p:xfrm>
          <a:off x="1576040" y="3842223"/>
          <a:ext cx="2252700" cy="1524050"/>
        </p:xfrm>
        <a:graphic>
          <a:graphicData uri="http://schemas.openxmlformats.org/drawingml/2006/table">
            <a:tbl>
              <a:tblPr firstRow="1" bandRow="1">
                <a:noFill/>
                <a:tableStyleId>{8BE89627-6FBC-4D19-A560-1B5FF2AEC5E9}</a:tableStyleId>
              </a:tblPr>
              <a:tblGrid>
                <a:gridCol w="75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14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14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F</a:t>
                      </a:r>
                      <a:endParaRPr sz="14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Google Shape;300;p44">
            <a:extLst>
              <a:ext uri="{FF2B5EF4-FFF2-40B4-BE49-F238E27FC236}">
                <a16:creationId xmlns:a16="http://schemas.microsoft.com/office/drawing/2014/main" id="{1F36AFAC-F8F9-F345-9AF5-DD8C4285399A}"/>
              </a:ext>
            </a:extLst>
          </p:cNvPr>
          <p:cNvSpPr txBox="1"/>
          <p:nvPr/>
        </p:nvSpPr>
        <p:spPr>
          <a:xfrm>
            <a:off x="1576040" y="5467874"/>
            <a:ext cx="2252730" cy="584775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7" name="Google Shape;301;p44">
            <a:extLst>
              <a:ext uri="{FF2B5EF4-FFF2-40B4-BE49-F238E27FC236}">
                <a16:creationId xmlns:a16="http://schemas.microsoft.com/office/drawing/2014/main" id="{C56D010C-5733-014A-9B6F-6A43C721774E}"/>
              </a:ext>
            </a:extLst>
          </p:cNvPr>
          <p:cNvGraphicFramePr/>
          <p:nvPr/>
        </p:nvGraphicFramePr>
        <p:xfrm>
          <a:off x="5353381" y="3842223"/>
          <a:ext cx="2252700" cy="1524050"/>
        </p:xfrm>
        <a:graphic>
          <a:graphicData uri="http://schemas.openxmlformats.org/drawingml/2006/table">
            <a:tbl>
              <a:tblPr firstRow="1" bandRow="1">
                <a:noFill/>
                <a:tableStyleId>{8BE89627-6FBC-4D19-A560-1B5FF2AEC5E9}</a:tableStyleId>
              </a:tblPr>
              <a:tblGrid>
                <a:gridCol w="75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14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14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F</a:t>
                      </a:r>
                      <a:endParaRPr sz="14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Google Shape;302;p44">
            <a:extLst>
              <a:ext uri="{FF2B5EF4-FFF2-40B4-BE49-F238E27FC236}">
                <a16:creationId xmlns:a16="http://schemas.microsoft.com/office/drawing/2014/main" id="{5A358E45-A3C4-AB47-97BB-A904B948BFCF}"/>
              </a:ext>
            </a:extLst>
          </p:cNvPr>
          <p:cNvSpPr txBox="1"/>
          <p:nvPr/>
        </p:nvSpPr>
        <p:spPr>
          <a:xfrm>
            <a:off x="5353381" y="5467874"/>
            <a:ext cx="2252730" cy="584775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92" name="Google Shape;92;p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  <p:sp>
        <p:nvSpPr>
          <p:cNvPr id="6" name="Google Shape;99;p89">
            <a:extLst>
              <a:ext uri="{FF2B5EF4-FFF2-40B4-BE49-F238E27FC236}">
                <a16:creationId xmlns:a16="http://schemas.microsoft.com/office/drawing/2014/main" id="{1DDF8800-951A-204C-9DF0-DBA125F1AEE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b="1" dirty="0">
                <a:solidFill>
                  <a:srgbClr val="4B2A85"/>
                </a:solidFill>
              </a:rPr>
              <a:t>Study Environment Discussion</a:t>
            </a:r>
          </a:p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endParaRPr lang="en-US" sz="2200" b="1" dirty="0"/>
          </a:p>
          <a:p>
            <a:pPr marL="347472" lvl="0" indent="-347472"/>
            <a:r>
              <a:rPr lang="en-US" dirty="0"/>
              <a:t>Boolean Logic and Functions</a:t>
            </a:r>
          </a:p>
          <a:p>
            <a:pPr marL="649224" lvl="1" indent="-283462">
              <a:buSzPts val="2080"/>
            </a:pPr>
            <a:r>
              <a:rPr lang="en-US" altLang="zh-CN" dirty="0"/>
              <a:t>Boolean Expressions, Circuit Diagrams, Truth Tables</a:t>
            </a:r>
          </a:p>
          <a:p>
            <a:pPr marL="649224" lvl="1" indent="-283462">
              <a:buSzPts val="2080"/>
            </a:pPr>
            <a:r>
              <a:rPr lang="en-US" altLang="zh-CN" dirty="0"/>
              <a:t>Boolean Function Synthesis Strategy</a:t>
            </a:r>
          </a:p>
          <a:p>
            <a:pPr marL="649224" lvl="1" indent="-283462">
              <a:buSzPts val="2080"/>
            </a:pPr>
            <a:endParaRPr lang="en-US" b="1" dirty="0"/>
          </a:p>
          <a:p>
            <a:pPr marL="347472" lvl="0" indent="-347472"/>
            <a:r>
              <a:rPr lang="en-US" altLang="zh-CN" dirty="0"/>
              <a:t>Hardware</a:t>
            </a:r>
            <a:r>
              <a:rPr lang="zh-CN" altLang="en-US" dirty="0"/>
              <a:t> </a:t>
            </a:r>
            <a:r>
              <a:rPr lang="en-US" altLang="zh-CN" dirty="0"/>
              <a:t>Descriptive</a:t>
            </a:r>
            <a:r>
              <a:rPr lang="zh-CN" altLang="en-US" dirty="0"/>
              <a:t> </a:t>
            </a:r>
            <a:r>
              <a:rPr lang="en-US" altLang="zh-CN" dirty="0"/>
              <a:t>Languages (HDL)</a:t>
            </a:r>
          </a:p>
          <a:p>
            <a:pPr marL="649224" lvl="1" indent="-283462">
              <a:buSzPts val="2080"/>
            </a:pPr>
            <a:r>
              <a:rPr lang="en-US" altLang="zh-CN" dirty="0"/>
              <a:t>HDL Syntax, </a:t>
            </a:r>
            <a:r>
              <a:rPr lang="en-US" altLang="zh-CN" b="1" dirty="0"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altLang="zh-CN" dirty="0"/>
              <a:t> Gate Example</a:t>
            </a:r>
          </a:p>
          <a:p>
            <a:pPr marL="649224" lvl="1" indent="-283462">
              <a:buSzPts val="2080"/>
            </a:pPr>
            <a:endParaRPr lang="en-US" altLang="zh-CN" dirty="0"/>
          </a:p>
          <a:p>
            <a:pPr marL="347472" lvl="0" indent="-347472"/>
            <a:r>
              <a:rPr lang="en-US" altLang="zh-CN" dirty="0"/>
              <a:t>Foundational Logic Gates</a:t>
            </a:r>
          </a:p>
          <a:p>
            <a:pPr marL="649224" lvl="1" indent="-283462">
              <a:buSzPts val="2080"/>
            </a:pPr>
            <a:r>
              <a:rPr lang="en-US" altLang="zh-CN" b="1" dirty="0">
                <a:latin typeface="Courier New" panose="02070309020205020404" pitchFamily="49" charset="0"/>
                <a:cs typeface="Courier New" panose="02070309020205020404" pitchFamily="49" charset="0"/>
              </a:rPr>
              <a:t>Nand</a:t>
            </a:r>
            <a:r>
              <a:rPr lang="en-US" altLang="zh-CN" dirty="0"/>
              <a:t>, </a:t>
            </a:r>
            <a:r>
              <a:rPr lang="en-US" altLang="zh-CN" b="1" dirty="0">
                <a:latin typeface="Courier New" panose="02070309020205020404" pitchFamily="49" charset="0"/>
                <a:cs typeface="Courier New" panose="02070309020205020404" pitchFamily="49" charset="0"/>
              </a:rPr>
              <a:t>Not</a:t>
            </a:r>
            <a:r>
              <a:rPr lang="en-US" altLang="zh-CN" dirty="0"/>
              <a:t>, </a:t>
            </a:r>
            <a:r>
              <a:rPr lang="en-US" altLang="zh-CN" b="1" dirty="0"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altLang="zh-CN" dirty="0"/>
              <a:t>, </a:t>
            </a:r>
            <a:r>
              <a:rPr lang="en-US" altLang="zh-CN" b="1" dirty="0"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  <a:r>
              <a:rPr lang="en-US" altLang="zh-CN" dirty="0"/>
              <a:t>, </a:t>
            </a:r>
            <a:r>
              <a:rPr lang="en-US" altLang="zh-CN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Xor</a:t>
            </a:r>
            <a:r>
              <a:rPr lang="en-US" altLang="zh-CN" dirty="0"/>
              <a:t>, </a:t>
            </a:r>
            <a:r>
              <a:rPr lang="en-US" altLang="zh-CN" b="1" dirty="0">
                <a:latin typeface="Courier New" panose="02070309020205020404" pitchFamily="49" charset="0"/>
                <a:cs typeface="Courier New" panose="02070309020205020404" pitchFamily="49" charset="0"/>
              </a:rPr>
              <a:t>Mux</a:t>
            </a:r>
            <a:r>
              <a:rPr lang="en-US" altLang="zh-CN" dirty="0"/>
              <a:t>, </a:t>
            </a:r>
            <a:r>
              <a:rPr lang="en-US" altLang="zh-CN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DMux</a:t>
            </a:r>
            <a:r>
              <a:rPr lang="en-US" altLang="zh-CN" dirty="0"/>
              <a:t> Gates</a:t>
            </a:r>
          </a:p>
          <a:p>
            <a:pPr marL="649224" lvl="1" indent="-283462">
              <a:buSzPts val="2080"/>
            </a:pPr>
            <a:r>
              <a:rPr lang="en-US" altLang="zh-CN" dirty="0"/>
              <a:t>Example of Implementing an </a:t>
            </a:r>
            <a:r>
              <a:rPr lang="en-US" altLang="zh-CN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Xor</a:t>
            </a:r>
            <a:r>
              <a:rPr lang="en-US" altLang="zh-CN" dirty="0"/>
              <a:t> Gate in HDL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Building Gates From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Nand</a:t>
            </a:r>
            <a:endParaRPr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5" name="Google Shape;315;p1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24500" cy="534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Recall the </a:t>
            </a:r>
            <a:r>
              <a:rPr lang="en-US" b="1" dirty="0"/>
              <a:t>Boolean Function Synthesis</a:t>
            </a:r>
            <a:r>
              <a:rPr lang="en-US" dirty="0"/>
              <a:t> strategy from today’s reading </a:t>
            </a:r>
            <a:endParaRPr dirty="0"/>
          </a:p>
          <a:p>
            <a:pPr marL="649224" lvl="1" indent="-283463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We saw how we can represent any truth table in terms of three gates: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Not</a:t>
            </a:r>
            <a:r>
              <a:rPr lang="en-US" dirty="0"/>
              <a:t>,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And</a:t>
            </a:r>
            <a:r>
              <a:rPr lang="en-US" dirty="0"/>
              <a:t>,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Or</a:t>
            </a:r>
            <a:endParaRPr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First, we can represent </a:t>
            </a:r>
            <a:r>
              <a:rPr lang="en-US" b="1" dirty="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Not</a:t>
            </a:r>
            <a:r>
              <a:rPr lang="en-US" dirty="0">
                <a:solidFill>
                  <a:schemeClr val="tx1"/>
                </a:solidFill>
              </a:rPr>
              <a:t> directly from </a:t>
            </a:r>
            <a:r>
              <a:rPr lang="en-US" b="1" dirty="0" err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Nand</a:t>
            </a:r>
            <a:endParaRPr b="1" dirty="0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649224" lvl="1" indent="-283463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b="1" dirty="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Not a = a </a:t>
            </a:r>
            <a:r>
              <a:rPr lang="en-US" b="1" dirty="0" err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Nand</a:t>
            </a:r>
            <a:r>
              <a:rPr lang="en-US" b="1" dirty="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a</a:t>
            </a: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Then, we can represent </a:t>
            </a:r>
            <a:r>
              <a:rPr lang="en-US" b="1" dirty="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And</a:t>
            </a:r>
            <a:r>
              <a:rPr lang="en-US" dirty="0">
                <a:solidFill>
                  <a:schemeClr val="tx1"/>
                </a:solidFill>
              </a:rPr>
              <a:t> in terms of </a:t>
            </a:r>
            <a:r>
              <a:rPr lang="en-US" b="1" dirty="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Not</a:t>
            </a:r>
            <a:r>
              <a:rPr lang="en-US" dirty="0">
                <a:solidFill>
                  <a:schemeClr val="tx1"/>
                </a:solidFill>
              </a:rPr>
              <a:t> and </a:t>
            </a:r>
            <a:r>
              <a:rPr lang="en-US" b="1" dirty="0" err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Nand</a:t>
            </a:r>
            <a:endParaRPr b="1" dirty="0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649224" lvl="1" indent="-283463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Font typeface="Courier New"/>
              <a:buChar char="▪"/>
            </a:pPr>
            <a:r>
              <a:rPr lang="en-US" b="1" dirty="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a And b = Not(a </a:t>
            </a:r>
            <a:r>
              <a:rPr lang="en-US" b="1" dirty="0" err="1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Nand</a:t>
            </a:r>
            <a:r>
              <a:rPr lang="en-US" b="1" dirty="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 b)</a:t>
            </a: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Represent </a:t>
            </a:r>
            <a:r>
              <a:rPr lang="en-US" b="1" dirty="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Or</a:t>
            </a:r>
            <a:r>
              <a:rPr lang="en-US" dirty="0">
                <a:solidFill>
                  <a:schemeClr val="tx1"/>
                </a:solidFill>
              </a:rPr>
              <a:t> in terms of </a:t>
            </a:r>
            <a:r>
              <a:rPr lang="en-US" b="1" dirty="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Not</a:t>
            </a:r>
            <a:r>
              <a:rPr lang="en-US" dirty="0">
                <a:solidFill>
                  <a:schemeClr val="tx1"/>
                </a:solidFill>
              </a:rPr>
              <a:t> and </a:t>
            </a:r>
            <a:r>
              <a:rPr lang="en-US" b="1" dirty="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And</a:t>
            </a:r>
            <a:endParaRPr b="1" dirty="0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649224" lvl="1" indent="-283463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Calibri"/>
              <a:buChar char="▪"/>
            </a:pPr>
            <a:r>
              <a:rPr lang="en-US" dirty="0">
                <a:solidFill>
                  <a:schemeClr val="tx1"/>
                </a:solidFill>
              </a:rPr>
              <a:t>Apply De Morgan’s Law</a:t>
            </a:r>
            <a:endParaRPr dirty="0">
              <a:solidFill>
                <a:schemeClr val="tx1"/>
              </a:solidFill>
            </a:endParaRPr>
          </a:p>
          <a:p>
            <a:pPr marL="649224" lvl="1" indent="-283463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chemeClr val="tx1"/>
                </a:solidFill>
                <a:latin typeface="Courier New"/>
                <a:ea typeface="Courier New"/>
                <a:cs typeface="Courier New"/>
                <a:sym typeface="Courier New"/>
              </a:rPr>
              <a:t>a Or b = Not(Not(a) And Not(b)) </a:t>
            </a:r>
            <a:r>
              <a:rPr lang="en-US" dirty="0">
                <a:solidFill>
                  <a:schemeClr val="tx1"/>
                </a:solidFill>
              </a:rPr>
              <a:t>[De Morgan’s Law]</a:t>
            </a:r>
            <a:endParaRPr b="1" dirty="0">
              <a:solidFill>
                <a:schemeClr val="tx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316" name="Google Shape;316;p1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30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Making Decisions in Hardware</a:t>
            </a:r>
            <a:endParaRPr dirty="0"/>
          </a:p>
        </p:txBody>
      </p:sp>
      <p:sp>
        <p:nvSpPr>
          <p:cNvPr id="156" name="Google Shape;156;p1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1375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We write if/else statements in Java with the understanding that </a:t>
            </a:r>
            <a:r>
              <a:rPr lang="en-US" i="1" dirty="0"/>
              <a:t>only one </a:t>
            </a:r>
            <a:r>
              <a:rPr lang="en-US" dirty="0"/>
              <a:t>of the branches will run</a:t>
            </a:r>
          </a:p>
          <a:p>
            <a:pPr marL="640080" lvl="1" indent="-283464"/>
            <a:r>
              <a:rPr lang="en-US" dirty="0"/>
              <a:t>For example, in the following code, we expect to compute one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ea typeface="Courier New"/>
                <a:cs typeface="Courier New" panose="02070309020205020404" pitchFamily="49" charset="0"/>
                <a:sym typeface="Courier New"/>
              </a:rPr>
              <a:t>a &amp; 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ea typeface="Courier New"/>
                <a:cs typeface="Courier New" panose="02070309020205020404" pitchFamily="49" charset="0"/>
                <a:sym typeface="Courier New"/>
              </a:rPr>
              <a:t>a | 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(not both)</a:t>
            </a:r>
          </a:p>
          <a:p>
            <a:pPr marL="347472" lvl="0" indent="-347472"/>
            <a:endParaRPr lang="en-US" dirty="0"/>
          </a:p>
          <a:p>
            <a:pPr marL="347472" lvl="0" indent="-347472"/>
            <a:endParaRPr lang="en-US" dirty="0"/>
          </a:p>
          <a:p>
            <a:pPr marL="0" lvl="0" indent="0">
              <a:buNone/>
            </a:pPr>
            <a:endParaRPr lang="en-US" dirty="0"/>
          </a:p>
          <a:p>
            <a:pPr marL="347472" lvl="0" indent="-347472"/>
            <a:r>
              <a:rPr lang="en-US" dirty="0"/>
              <a:t>In hardware, the entire circuit is always executing</a:t>
            </a:r>
          </a:p>
          <a:p>
            <a:pPr marL="640080" lvl="1" indent="-283464"/>
            <a:r>
              <a:rPr lang="en-US" dirty="0"/>
              <a:t>We can’t “turn off” a part of a circuit based on a condition</a:t>
            </a:r>
          </a:p>
          <a:p>
            <a:pPr marL="640080" lvl="1" indent="-283464"/>
            <a:r>
              <a:rPr lang="en-US" dirty="0"/>
              <a:t>Instead, we create circuits for different conditions and choose which output based on a condition instead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182880" indent="-283464">
              <a:spcBef>
                <a:spcPts val="24"/>
              </a:spcBef>
              <a:buSzPts val="2420"/>
              <a:buChar char="▪"/>
            </a:pPr>
            <a:endParaRPr dirty="0"/>
          </a:p>
        </p:txBody>
      </p:sp>
      <p:sp>
        <p:nvSpPr>
          <p:cNvPr id="157" name="Google Shape;157;p1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31</a:t>
            </a:fld>
            <a:endParaRPr/>
          </a:p>
        </p:txBody>
      </p:sp>
      <p:sp>
        <p:nvSpPr>
          <p:cNvPr id="158" name="Google Shape;158;p13"/>
          <p:cNvSpPr txBox="1"/>
          <p:nvPr/>
        </p:nvSpPr>
        <p:spPr>
          <a:xfrm>
            <a:off x="5443680" y="2682145"/>
            <a:ext cx="4572000" cy="2000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if (c == 0) { </a:t>
            </a:r>
            <a:endParaRPr lang="en-US"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    out = a &amp; b;</a:t>
            </a:r>
            <a:endParaRPr lang="en-US"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 else { </a:t>
            </a:r>
            <a:endParaRPr lang="en-US"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    out = a | b;</a:t>
            </a:r>
            <a:endParaRPr lang="en-US"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br>
              <a:rPr lang="en-US" sz="20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endParaRPr lang="en-US" sz="2000" b="0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Decisions in Hardware: Mux Gate</a:t>
            </a:r>
            <a:endParaRPr dirty="0"/>
          </a:p>
        </p:txBody>
      </p:sp>
      <p:sp>
        <p:nvSpPr>
          <p:cNvPr id="164" name="Google Shape;164;p14"/>
          <p:cNvSpPr txBox="1">
            <a:spLocks noGrp="1"/>
          </p:cNvSpPr>
          <p:nvPr>
            <p:ph type="body" idx="1"/>
          </p:nvPr>
        </p:nvSpPr>
        <p:spPr>
          <a:xfrm>
            <a:off x="396876" y="1362075"/>
            <a:ext cx="6745166" cy="5005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We can use a </a:t>
            </a:r>
            <a:r>
              <a:rPr lang="en-US" b="1" dirty="0"/>
              <a:t>Multiplexer (Mux) gate</a:t>
            </a:r>
            <a:r>
              <a:rPr lang="en-US" dirty="0"/>
              <a:t> to choose which singular input to output</a:t>
            </a:r>
          </a:p>
          <a:p>
            <a:pPr marL="649224" lvl="1" indent="-283463">
              <a:lnSpc>
                <a:spcPct val="100000"/>
              </a:lnSpc>
              <a:spcBef>
                <a:spcPts val="440"/>
              </a:spcBef>
            </a:pPr>
            <a:r>
              <a:rPr lang="en-US" dirty="0"/>
              <a:t>Takes three inputs: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b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and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sel</a:t>
            </a:r>
          </a:p>
          <a:p>
            <a:pPr marL="649224" lvl="1" indent="-283463">
              <a:lnSpc>
                <a:spcPct val="100000"/>
              </a:lnSpc>
              <a:spcBef>
                <a:spcPts val="440"/>
              </a:spcBef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sel == 0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then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out = a</a:t>
            </a:r>
          </a:p>
          <a:p>
            <a:pPr marL="649224" lvl="1" indent="-283463">
              <a:lnSpc>
                <a:spcPct val="100000"/>
              </a:lnSpc>
              <a:spcBef>
                <a:spcPts val="440"/>
              </a:spcBef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Otherwise,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out = b</a:t>
            </a:r>
          </a:p>
          <a:p>
            <a:pPr marL="347472" indent="-347472"/>
            <a:endParaRPr lang="en-US" dirty="0"/>
          </a:p>
          <a:p>
            <a:pPr marL="347472" indent="-347472"/>
            <a:r>
              <a:rPr lang="en-US" dirty="0"/>
              <a:t>Mux Gate Truth Table:</a:t>
            </a:r>
          </a:p>
          <a:p>
            <a:pPr marL="649224" lvl="1" indent="-283463">
              <a:lnSpc>
                <a:spcPct val="100000"/>
              </a:lnSpc>
              <a:spcBef>
                <a:spcPts val="440"/>
              </a:spcBef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1" lvl="1" indent="0">
              <a:lnSpc>
                <a:spcPct val="100000"/>
              </a:lnSpc>
              <a:spcBef>
                <a:spcPts val="440"/>
              </a:spcBef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5" name="Google Shape;165;p1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32</a:t>
            </a:fld>
            <a:endParaRPr/>
          </a:p>
        </p:txBody>
      </p:sp>
      <p:sp>
        <p:nvSpPr>
          <p:cNvPr id="166" name="Google Shape;166;p14"/>
          <p:cNvSpPr/>
          <p:nvPr/>
        </p:nvSpPr>
        <p:spPr>
          <a:xfrm rot="5400000">
            <a:off x="6907104" y="1577301"/>
            <a:ext cx="1243324" cy="506870"/>
          </a:xfrm>
          <a:prstGeom prst="trapezoid">
            <a:avLst>
              <a:gd name="adj" fmla="val 69615"/>
            </a:avLst>
          </a:prstGeom>
          <a:solidFill>
            <a:srgbClr val="C9DAF8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7" name="Google Shape;167;p14"/>
          <p:cNvCxnSpPr/>
          <p:nvPr/>
        </p:nvCxnSpPr>
        <p:spPr>
          <a:xfrm>
            <a:off x="6924443" y="1586808"/>
            <a:ext cx="347472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68" name="Google Shape;168;p14"/>
          <p:cNvCxnSpPr/>
          <p:nvPr/>
        </p:nvCxnSpPr>
        <p:spPr>
          <a:xfrm>
            <a:off x="6924443" y="2110156"/>
            <a:ext cx="347472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69" name="Google Shape;169;p14"/>
          <p:cNvCxnSpPr/>
          <p:nvPr/>
        </p:nvCxnSpPr>
        <p:spPr>
          <a:xfrm>
            <a:off x="7766839" y="1845348"/>
            <a:ext cx="350728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70" name="Google Shape;170;p14"/>
          <p:cNvCxnSpPr/>
          <p:nvPr/>
        </p:nvCxnSpPr>
        <p:spPr>
          <a:xfrm rot="10800000">
            <a:off x="7563477" y="2255527"/>
            <a:ext cx="0" cy="347472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71" name="Google Shape;171;p14"/>
          <p:cNvSpPr txBox="1"/>
          <p:nvPr/>
        </p:nvSpPr>
        <p:spPr>
          <a:xfrm>
            <a:off x="7275331" y="1683749"/>
            <a:ext cx="52290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Mux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14"/>
          <p:cNvSpPr txBox="1"/>
          <p:nvPr/>
        </p:nvSpPr>
        <p:spPr>
          <a:xfrm>
            <a:off x="6644610" y="1435287"/>
            <a:ext cx="292068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14"/>
          <p:cNvSpPr txBox="1"/>
          <p:nvPr/>
        </p:nvSpPr>
        <p:spPr>
          <a:xfrm>
            <a:off x="6644610" y="1956267"/>
            <a:ext cx="292068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14"/>
          <p:cNvSpPr txBox="1"/>
          <p:nvPr/>
        </p:nvSpPr>
        <p:spPr>
          <a:xfrm>
            <a:off x="7316481" y="2602999"/>
            <a:ext cx="50687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sel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14"/>
          <p:cNvSpPr txBox="1"/>
          <p:nvPr/>
        </p:nvSpPr>
        <p:spPr>
          <a:xfrm>
            <a:off x="8117567" y="1696626"/>
            <a:ext cx="50687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out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208D093-F1AF-AB44-ADDA-E384AB7D7480}"/>
              </a:ext>
            </a:extLst>
          </p:cNvPr>
          <p:cNvSpPr txBox="1"/>
          <p:nvPr/>
        </p:nvSpPr>
        <p:spPr>
          <a:xfrm>
            <a:off x="7303697" y="1440850"/>
            <a:ext cx="8458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45C3052-C1B4-D44B-B82C-ECAF129B8692}"/>
              </a:ext>
            </a:extLst>
          </p:cNvPr>
          <p:cNvSpPr txBox="1"/>
          <p:nvPr/>
        </p:nvSpPr>
        <p:spPr>
          <a:xfrm>
            <a:off x="7303697" y="1957628"/>
            <a:ext cx="8458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</p:txBody>
      </p:sp>
      <p:graphicFrame>
        <p:nvGraphicFramePr>
          <p:cNvPr id="3" name="Google Shape;367;g10bbfbbf550_2_25">
            <a:extLst>
              <a:ext uri="{FF2B5EF4-FFF2-40B4-BE49-F238E27FC236}">
                <a16:creationId xmlns:a16="http://schemas.microsoft.com/office/drawing/2014/main" id="{AADDAFF0-150B-484F-EB48-364B72C1AEEE}"/>
              </a:ext>
            </a:extLst>
          </p:cNvPr>
          <p:cNvGraphicFramePr/>
          <p:nvPr/>
        </p:nvGraphicFramePr>
        <p:xfrm>
          <a:off x="4572000" y="3305934"/>
          <a:ext cx="3717436" cy="329193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929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3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359">
                  <a:extLst>
                    <a:ext uri="{9D8B030D-6E8A-4147-A177-3AD203B41FA5}">
                      <a16:colId xmlns:a16="http://schemas.microsoft.com/office/drawing/2014/main" val="539579523"/>
                    </a:ext>
                  </a:extLst>
                </a:gridCol>
                <a:gridCol w="9293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453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1800" b="1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1800" b="1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sel</a:t>
                      </a:r>
                      <a:endParaRPr sz="1800" b="1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F</a:t>
                      </a:r>
                      <a:endParaRPr sz="1800" b="1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53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53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53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453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453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8190732"/>
                  </a:ext>
                </a:extLst>
              </a:tr>
              <a:tr h="31453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0419623"/>
                  </a:ext>
                </a:extLst>
              </a:tr>
              <a:tr h="31453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7999213"/>
                  </a:ext>
                </a:extLst>
              </a:tr>
              <a:tr h="31453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7881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Decisions in Hardware: </a:t>
            </a:r>
            <a:r>
              <a:rPr lang="en-US" dirty="0" err="1"/>
              <a:t>DMux</a:t>
            </a:r>
            <a:r>
              <a:rPr lang="en-US" dirty="0"/>
              <a:t> Gate</a:t>
            </a:r>
            <a:endParaRPr dirty="0"/>
          </a:p>
        </p:txBody>
      </p:sp>
      <p:sp>
        <p:nvSpPr>
          <p:cNvPr id="164" name="Google Shape;164;p14"/>
          <p:cNvSpPr txBox="1">
            <a:spLocks noGrp="1"/>
          </p:cNvSpPr>
          <p:nvPr>
            <p:ph type="body" idx="1"/>
          </p:nvPr>
        </p:nvSpPr>
        <p:spPr>
          <a:xfrm>
            <a:off x="396876" y="1362075"/>
            <a:ext cx="6909028" cy="5005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A </a:t>
            </a:r>
            <a:r>
              <a:rPr lang="en-US" b="1" dirty="0"/>
              <a:t>Demultiplexer (</a:t>
            </a:r>
            <a:r>
              <a:rPr lang="en-US" b="1" dirty="0" err="1"/>
              <a:t>DMux</a:t>
            </a:r>
            <a:r>
              <a:rPr lang="en-US" b="1" dirty="0"/>
              <a:t>) gate </a:t>
            </a:r>
            <a:r>
              <a:rPr lang="en-US" dirty="0"/>
              <a:t>passes one input to one of two outputs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/>
              <a:t> to the rest</a:t>
            </a:r>
          </a:p>
          <a:p>
            <a:pPr marL="649224" lvl="1" indent="-283463">
              <a:lnSpc>
                <a:spcPct val="100000"/>
              </a:lnSpc>
              <a:spcBef>
                <a:spcPts val="440"/>
              </a:spcBef>
            </a:pPr>
            <a:r>
              <a:rPr lang="en-US" dirty="0"/>
              <a:t>Takes two inputs: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sel</a:t>
            </a:r>
          </a:p>
          <a:p>
            <a:pPr marL="649224" lvl="1" indent="-283463">
              <a:lnSpc>
                <a:spcPct val="100000"/>
              </a:lnSpc>
              <a:spcBef>
                <a:spcPts val="440"/>
              </a:spcBef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sel == 0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then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 = in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b = 0</a:t>
            </a:r>
          </a:p>
          <a:p>
            <a:pPr marL="649224" lvl="1" indent="-283463">
              <a:lnSpc>
                <a:spcPct val="100000"/>
              </a:lnSpc>
              <a:spcBef>
                <a:spcPts val="440"/>
              </a:spcBef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Otherwise,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 = 0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b = in</a:t>
            </a: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indent="-347472"/>
            <a:r>
              <a:rPr lang="en-US" dirty="0" err="1"/>
              <a:t>DMux</a:t>
            </a:r>
            <a:r>
              <a:rPr lang="en-US" dirty="0"/>
              <a:t> Gate Truth Table:</a:t>
            </a:r>
          </a:p>
          <a:p>
            <a:pPr marL="457200" lvl="1" indent="0">
              <a:spcBef>
                <a:spcPts val="440"/>
              </a:spcBef>
              <a:buSzPts val="2080"/>
              <a:buNone/>
            </a:pPr>
            <a:endParaRPr dirty="0"/>
          </a:p>
        </p:txBody>
      </p:sp>
      <p:sp>
        <p:nvSpPr>
          <p:cNvPr id="165" name="Google Shape;165;p1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33</a:t>
            </a:fld>
            <a:endParaRPr/>
          </a:p>
        </p:txBody>
      </p:sp>
      <p:sp>
        <p:nvSpPr>
          <p:cNvPr id="17" name="Google Shape;166;p14">
            <a:extLst>
              <a:ext uri="{FF2B5EF4-FFF2-40B4-BE49-F238E27FC236}">
                <a16:creationId xmlns:a16="http://schemas.microsoft.com/office/drawing/2014/main" id="{BE637480-88E9-3C4A-A55D-30F3013DCE3A}"/>
              </a:ext>
            </a:extLst>
          </p:cNvPr>
          <p:cNvSpPr/>
          <p:nvPr/>
        </p:nvSpPr>
        <p:spPr>
          <a:xfrm rot="16200000" flipH="1">
            <a:off x="6937677" y="2284343"/>
            <a:ext cx="1243324" cy="506870"/>
          </a:xfrm>
          <a:prstGeom prst="trapezoid">
            <a:avLst>
              <a:gd name="adj" fmla="val 69615"/>
            </a:avLst>
          </a:prstGeom>
          <a:solidFill>
            <a:srgbClr val="C9DAF8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722E964-897E-1C4A-9165-24D31A680002}"/>
              </a:ext>
            </a:extLst>
          </p:cNvPr>
          <p:cNvSpPr txBox="1"/>
          <p:nvPr/>
        </p:nvSpPr>
        <p:spPr>
          <a:xfrm>
            <a:off x="7526309" y="2127704"/>
            <a:ext cx="8458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</a:p>
        </p:txBody>
      </p:sp>
      <p:cxnSp>
        <p:nvCxnSpPr>
          <p:cNvPr id="18" name="Google Shape;167;p14">
            <a:extLst>
              <a:ext uri="{FF2B5EF4-FFF2-40B4-BE49-F238E27FC236}">
                <a16:creationId xmlns:a16="http://schemas.microsoft.com/office/drawing/2014/main" id="{4C2EB26E-CB06-6E43-AA69-5D01486857ED}"/>
              </a:ext>
            </a:extLst>
          </p:cNvPr>
          <p:cNvCxnSpPr/>
          <p:nvPr/>
        </p:nvCxnSpPr>
        <p:spPr>
          <a:xfrm>
            <a:off x="7816014" y="2273828"/>
            <a:ext cx="347472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9" name="Google Shape;168;p14">
            <a:extLst>
              <a:ext uri="{FF2B5EF4-FFF2-40B4-BE49-F238E27FC236}">
                <a16:creationId xmlns:a16="http://schemas.microsoft.com/office/drawing/2014/main" id="{A6527272-8BF4-6645-BE4C-8BDC36E9BEC4}"/>
              </a:ext>
            </a:extLst>
          </p:cNvPr>
          <p:cNvCxnSpPr/>
          <p:nvPr/>
        </p:nvCxnSpPr>
        <p:spPr>
          <a:xfrm>
            <a:off x="7816022" y="2817198"/>
            <a:ext cx="347472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20" name="Google Shape;169;p14">
            <a:extLst>
              <a:ext uri="{FF2B5EF4-FFF2-40B4-BE49-F238E27FC236}">
                <a16:creationId xmlns:a16="http://schemas.microsoft.com/office/drawing/2014/main" id="{6A8B1E0A-FD31-B541-9005-7EA74B3D3737}"/>
              </a:ext>
            </a:extLst>
          </p:cNvPr>
          <p:cNvCxnSpPr/>
          <p:nvPr/>
        </p:nvCxnSpPr>
        <p:spPr>
          <a:xfrm>
            <a:off x="6949758" y="2552390"/>
            <a:ext cx="350728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21" name="Google Shape;170;p14">
            <a:extLst>
              <a:ext uri="{FF2B5EF4-FFF2-40B4-BE49-F238E27FC236}">
                <a16:creationId xmlns:a16="http://schemas.microsoft.com/office/drawing/2014/main" id="{AE078723-0E16-384E-A41D-0E2BF6E7CB65}"/>
              </a:ext>
            </a:extLst>
          </p:cNvPr>
          <p:cNvCxnSpPr/>
          <p:nvPr/>
        </p:nvCxnSpPr>
        <p:spPr>
          <a:xfrm rot="10800000">
            <a:off x="7533982" y="2955894"/>
            <a:ext cx="0" cy="347472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22" name="Google Shape;171;p14">
            <a:extLst>
              <a:ext uri="{FF2B5EF4-FFF2-40B4-BE49-F238E27FC236}">
                <a16:creationId xmlns:a16="http://schemas.microsoft.com/office/drawing/2014/main" id="{E31E295A-22EE-A649-8AA1-D19805252EE9}"/>
              </a:ext>
            </a:extLst>
          </p:cNvPr>
          <p:cNvSpPr txBox="1"/>
          <p:nvPr/>
        </p:nvSpPr>
        <p:spPr>
          <a:xfrm>
            <a:off x="7252510" y="2370769"/>
            <a:ext cx="643315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DMux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172;p14">
            <a:extLst>
              <a:ext uri="{FF2B5EF4-FFF2-40B4-BE49-F238E27FC236}">
                <a16:creationId xmlns:a16="http://schemas.microsoft.com/office/drawing/2014/main" id="{02349731-3768-4042-B594-72DAB18FB804}"/>
              </a:ext>
            </a:extLst>
          </p:cNvPr>
          <p:cNvSpPr txBox="1"/>
          <p:nvPr/>
        </p:nvSpPr>
        <p:spPr>
          <a:xfrm>
            <a:off x="8150234" y="2122302"/>
            <a:ext cx="292068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173;p14">
            <a:extLst>
              <a:ext uri="{FF2B5EF4-FFF2-40B4-BE49-F238E27FC236}">
                <a16:creationId xmlns:a16="http://schemas.microsoft.com/office/drawing/2014/main" id="{F873DD1D-8244-E84B-A0CE-2B5F4272BEF4}"/>
              </a:ext>
            </a:extLst>
          </p:cNvPr>
          <p:cNvSpPr txBox="1"/>
          <p:nvPr/>
        </p:nvSpPr>
        <p:spPr>
          <a:xfrm>
            <a:off x="8153241" y="2667373"/>
            <a:ext cx="292068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174;p14">
            <a:extLst>
              <a:ext uri="{FF2B5EF4-FFF2-40B4-BE49-F238E27FC236}">
                <a16:creationId xmlns:a16="http://schemas.microsoft.com/office/drawing/2014/main" id="{FCD083AA-FD1E-294C-AD68-09A245BC1020}"/>
              </a:ext>
            </a:extLst>
          </p:cNvPr>
          <p:cNvSpPr txBox="1"/>
          <p:nvPr/>
        </p:nvSpPr>
        <p:spPr>
          <a:xfrm>
            <a:off x="7286986" y="3303366"/>
            <a:ext cx="50687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sel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175;p14">
            <a:extLst>
              <a:ext uri="{FF2B5EF4-FFF2-40B4-BE49-F238E27FC236}">
                <a16:creationId xmlns:a16="http://schemas.microsoft.com/office/drawing/2014/main" id="{F3A59A76-1C59-0D4B-B201-440FAA3B3BA0}"/>
              </a:ext>
            </a:extLst>
          </p:cNvPr>
          <p:cNvSpPr txBox="1"/>
          <p:nvPr/>
        </p:nvSpPr>
        <p:spPr>
          <a:xfrm>
            <a:off x="6553183" y="2397782"/>
            <a:ext cx="50687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377B293-2C3D-5F4A-B52C-BA4DB236B262}"/>
              </a:ext>
            </a:extLst>
          </p:cNvPr>
          <p:cNvSpPr txBox="1"/>
          <p:nvPr/>
        </p:nvSpPr>
        <p:spPr>
          <a:xfrm>
            <a:off x="7543192" y="2650691"/>
            <a:ext cx="8458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</p:txBody>
      </p:sp>
      <p:graphicFrame>
        <p:nvGraphicFramePr>
          <p:cNvPr id="3" name="Google Shape;367;g10bbfbbf550_2_25">
            <a:extLst>
              <a:ext uri="{FF2B5EF4-FFF2-40B4-BE49-F238E27FC236}">
                <a16:creationId xmlns:a16="http://schemas.microsoft.com/office/drawing/2014/main" id="{B2C0C58F-FFCB-B37A-C25D-47FF55A8B1C5}"/>
              </a:ext>
            </a:extLst>
          </p:cNvPr>
          <p:cNvGraphicFramePr/>
          <p:nvPr/>
        </p:nvGraphicFramePr>
        <p:xfrm>
          <a:off x="4572000" y="4084064"/>
          <a:ext cx="3717436" cy="182885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929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3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359">
                  <a:extLst>
                    <a:ext uri="{9D8B030D-6E8A-4147-A177-3AD203B41FA5}">
                      <a16:colId xmlns:a16="http://schemas.microsoft.com/office/drawing/2014/main" val="539579523"/>
                    </a:ext>
                  </a:extLst>
                </a:gridCol>
                <a:gridCol w="9293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277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in</a:t>
                      </a:r>
                      <a:endParaRPr sz="1800" b="1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sel</a:t>
                      </a:r>
                      <a:endParaRPr sz="1800" b="1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1800" b="1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b="1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1800" b="1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77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277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277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77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8757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20"/>
          <p:cNvSpPr/>
          <p:nvPr/>
        </p:nvSpPr>
        <p:spPr>
          <a:xfrm>
            <a:off x="791175" y="3276482"/>
            <a:ext cx="8406000" cy="38139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48305"/>
                </a:solidFill>
                <a:latin typeface="Courier New"/>
                <a:ea typeface="Courier New"/>
                <a:cs typeface="Courier New"/>
                <a:sym typeface="Courier New"/>
              </a:rPr>
              <a:t>/**</a:t>
            </a:r>
            <a:endParaRPr sz="1400" b="1" i="0" u="none" strike="noStrike" cap="none" dirty="0">
              <a:solidFill>
                <a:srgbClr val="04830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48305"/>
                </a:solidFill>
                <a:latin typeface="Courier New"/>
                <a:ea typeface="Courier New"/>
                <a:cs typeface="Courier New"/>
                <a:sym typeface="Courier New"/>
              </a:rPr>
              <a:t>* </a:t>
            </a:r>
            <a:r>
              <a:rPr lang="en-US" sz="1800" b="1" i="0" u="none" strike="noStrike" cap="none" dirty="0" err="1">
                <a:solidFill>
                  <a:srgbClr val="048305"/>
                </a:solidFill>
                <a:latin typeface="Courier New"/>
                <a:ea typeface="Courier New"/>
                <a:cs typeface="Courier New"/>
                <a:sym typeface="Courier New"/>
              </a:rPr>
              <a:t>Xor</a:t>
            </a:r>
            <a:r>
              <a:rPr lang="en-US" sz="1800" b="1" i="0" u="none" strike="noStrike" cap="none" dirty="0">
                <a:solidFill>
                  <a:srgbClr val="048305"/>
                </a:solidFill>
                <a:latin typeface="Courier New"/>
                <a:ea typeface="Courier New"/>
                <a:cs typeface="Courier New"/>
                <a:sym typeface="Courier New"/>
              </a:rPr>
              <a:t> gate:</a:t>
            </a:r>
            <a:endParaRPr sz="1400" b="1" i="0" u="none" strike="noStrike" cap="none" dirty="0">
              <a:solidFill>
                <a:srgbClr val="04830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48305"/>
                </a:solidFill>
                <a:latin typeface="Courier New"/>
                <a:ea typeface="Courier New"/>
                <a:cs typeface="Courier New"/>
                <a:sym typeface="Courier New"/>
              </a:rPr>
              <a:t>* out = not(a == b)</a:t>
            </a:r>
            <a:endParaRPr sz="1400" b="1" i="0" u="none" strike="noStrike" cap="none" dirty="0">
              <a:solidFill>
                <a:srgbClr val="04830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48305"/>
                </a:solidFill>
                <a:latin typeface="Courier New"/>
                <a:ea typeface="Courier New"/>
                <a:cs typeface="Courier New"/>
                <a:sym typeface="Courier New"/>
              </a:rPr>
              <a:t>*/</a:t>
            </a:r>
            <a:b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800" b="1" i="0" u="none" strike="noStrike" cap="none" dirty="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CHIP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Xor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8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800" b="1" i="0" u="none" strike="noStrike" cap="none" dirty="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a, b;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800" b="1" i="0" u="none" strike="noStrike" cap="none" dirty="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OUT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out;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b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800" b="1" i="0" u="none" strike="noStrike" cap="none" dirty="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PARTS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800" b="1" i="0" u="none" strike="noStrike" cap="none" dirty="0">
                <a:solidFill>
                  <a:srgbClr val="048305"/>
                </a:solidFill>
                <a:latin typeface="Courier New"/>
                <a:ea typeface="Courier New"/>
                <a:cs typeface="Courier New"/>
                <a:sym typeface="Courier New"/>
              </a:rPr>
              <a:t>// Put your code here:</a:t>
            </a:r>
            <a:endParaRPr sz="1800" b="1" i="0" u="none" strike="noStrike" cap="none" dirty="0">
              <a:solidFill>
                <a:srgbClr val="04830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highlight>
                <a:srgbClr val="F2F2F2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2" name="Google Shape;322;p2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Implementing an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Xor</a:t>
            </a:r>
            <a:r>
              <a:rPr lang="en-US" dirty="0"/>
              <a:t> Gate: Overview</a:t>
            </a:r>
            <a:endParaRPr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23" name="Google Shape;323;p2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627400" cy="24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Let’s walk through an example of building a gate that you will work on in Project 2, the </a:t>
            </a: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Xor</a:t>
            </a:r>
            <a:r>
              <a:rPr lang="en-US" b="1" dirty="0"/>
              <a:t> </a:t>
            </a:r>
            <a:r>
              <a:rPr lang="en-US" dirty="0"/>
              <a:t>gate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Together, we’ll implement the </a:t>
            </a: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Xor</a:t>
            </a:r>
            <a:r>
              <a:rPr lang="en-US" b="1" dirty="0"/>
              <a:t> </a:t>
            </a:r>
            <a:r>
              <a:rPr lang="en-US" dirty="0"/>
              <a:t>gate</a:t>
            </a:r>
            <a:endParaRPr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324" name="Google Shape;324;p2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34</a:t>
            </a:fld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2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Implementing an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Xor</a:t>
            </a:r>
            <a:r>
              <a:rPr lang="en-US" dirty="0"/>
              <a:t> Gate: Overview</a:t>
            </a:r>
            <a:endParaRPr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30" name="Google Shape;330;p2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Plan of action:</a:t>
            </a:r>
            <a:endParaRPr dirty="0"/>
          </a:p>
          <a:p>
            <a:pPr marL="649224" lvl="1" indent="-283463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Step 1: Create the logic operation’s </a:t>
            </a:r>
            <a:r>
              <a:rPr lang="en-US" b="1" dirty="0"/>
              <a:t>truth table</a:t>
            </a:r>
            <a:endParaRPr b="1" dirty="0"/>
          </a:p>
          <a:p>
            <a:pPr marL="649224" lvl="1" indent="-283463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Step 2: Use truth table to generate a </a:t>
            </a:r>
            <a:r>
              <a:rPr lang="en-US" b="1" dirty="0"/>
              <a:t>Boolean function</a:t>
            </a:r>
            <a:r>
              <a:rPr lang="en-US" dirty="0"/>
              <a:t> using strategies we’ve learned, such as the Boolean Function Synthesis</a:t>
            </a:r>
            <a:endParaRPr dirty="0"/>
          </a:p>
          <a:p>
            <a:pPr marL="649224" lvl="1" indent="-283463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Step 3: Convert Boolean function to </a:t>
            </a:r>
            <a:r>
              <a:rPr lang="en-US" b="1" dirty="0"/>
              <a:t>HDL</a:t>
            </a:r>
            <a:endParaRPr dirty="0"/>
          </a:p>
        </p:txBody>
      </p:sp>
      <p:sp>
        <p:nvSpPr>
          <p:cNvPr id="331" name="Google Shape;331;p2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35</a:t>
            </a:fld>
            <a:endParaRPr/>
          </a:p>
        </p:txBody>
      </p:sp>
      <p:sp>
        <p:nvSpPr>
          <p:cNvPr id="6" name="Google Shape;321;p20">
            <a:extLst>
              <a:ext uri="{FF2B5EF4-FFF2-40B4-BE49-F238E27FC236}">
                <a16:creationId xmlns:a16="http://schemas.microsoft.com/office/drawing/2014/main" id="{7D7655B5-ACF2-F141-8DB3-7E5C8B9A7660}"/>
              </a:ext>
            </a:extLst>
          </p:cNvPr>
          <p:cNvSpPr/>
          <p:nvPr/>
        </p:nvSpPr>
        <p:spPr>
          <a:xfrm>
            <a:off x="791175" y="3276482"/>
            <a:ext cx="8406000" cy="38139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48305"/>
                </a:solidFill>
                <a:latin typeface="Courier New"/>
                <a:ea typeface="Courier New"/>
                <a:cs typeface="Courier New"/>
                <a:sym typeface="Courier New"/>
              </a:rPr>
              <a:t>/**</a:t>
            </a:r>
            <a:endParaRPr sz="1400" b="1" i="0" u="none" strike="noStrike" cap="none" dirty="0">
              <a:solidFill>
                <a:srgbClr val="04830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48305"/>
                </a:solidFill>
                <a:latin typeface="Courier New"/>
                <a:ea typeface="Courier New"/>
                <a:cs typeface="Courier New"/>
                <a:sym typeface="Courier New"/>
              </a:rPr>
              <a:t>* </a:t>
            </a:r>
            <a:r>
              <a:rPr lang="en-US" sz="1800" b="1" i="0" u="none" strike="noStrike" cap="none" dirty="0" err="1">
                <a:solidFill>
                  <a:srgbClr val="048305"/>
                </a:solidFill>
                <a:latin typeface="Courier New"/>
                <a:ea typeface="Courier New"/>
                <a:cs typeface="Courier New"/>
                <a:sym typeface="Courier New"/>
              </a:rPr>
              <a:t>Xor</a:t>
            </a:r>
            <a:r>
              <a:rPr lang="en-US" sz="1800" b="1" i="0" u="none" strike="noStrike" cap="none" dirty="0">
                <a:solidFill>
                  <a:srgbClr val="048305"/>
                </a:solidFill>
                <a:latin typeface="Courier New"/>
                <a:ea typeface="Courier New"/>
                <a:cs typeface="Courier New"/>
                <a:sym typeface="Courier New"/>
              </a:rPr>
              <a:t> gate:</a:t>
            </a:r>
            <a:endParaRPr sz="1400" b="1" i="0" u="none" strike="noStrike" cap="none" dirty="0">
              <a:solidFill>
                <a:srgbClr val="04830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48305"/>
                </a:solidFill>
                <a:latin typeface="Courier New"/>
                <a:ea typeface="Courier New"/>
                <a:cs typeface="Courier New"/>
                <a:sym typeface="Courier New"/>
              </a:rPr>
              <a:t>* out = not(a == b)</a:t>
            </a:r>
            <a:endParaRPr sz="1400" b="1" i="0" u="none" strike="noStrike" cap="none" dirty="0">
              <a:solidFill>
                <a:srgbClr val="04830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48305"/>
                </a:solidFill>
                <a:latin typeface="Courier New"/>
                <a:ea typeface="Courier New"/>
                <a:cs typeface="Courier New"/>
                <a:sym typeface="Courier New"/>
              </a:rPr>
              <a:t>*/</a:t>
            </a:r>
            <a:b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800" b="1" i="0" u="none" strike="noStrike" cap="none" dirty="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CHIP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Xor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8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800" b="1" i="0" u="none" strike="noStrike" cap="none" dirty="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a, b;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800" b="1" i="0" u="none" strike="noStrike" cap="none" dirty="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OUT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out;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b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800" b="1" i="0" u="none" strike="noStrike" cap="none" dirty="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PARTS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800" b="1" i="0" u="none" strike="noStrike" cap="none" dirty="0">
                <a:solidFill>
                  <a:srgbClr val="048305"/>
                </a:solidFill>
                <a:latin typeface="Courier New"/>
                <a:ea typeface="Courier New"/>
                <a:cs typeface="Courier New"/>
                <a:sym typeface="Courier New"/>
              </a:rPr>
              <a:t>// Put your code here:</a:t>
            </a:r>
            <a:endParaRPr sz="1800" b="1" i="0" u="none" strike="noStrike" cap="none" dirty="0">
              <a:solidFill>
                <a:srgbClr val="04830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highlight>
                <a:srgbClr val="F2F2F2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2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Implementing an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Xor</a:t>
            </a:r>
            <a:r>
              <a:rPr lang="en-US" dirty="0"/>
              <a:t> Gate: Step 1</a:t>
            </a:r>
            <a:endParaRPr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38" name="Google Shape;338;p2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Step 1: Create the truth table for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Xor</a:t>
            </a:r>
            <a:endParaRPr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49224" lvl="1" indent="-283463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Interpret the specification: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F = NOT(A == B)</a:t>
            </a:r>
            <a:endParaRPr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339" name="Google Shape;339;p2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36</a:t>
            </a:fld>
            <a:endParaRPr/>
          </a:p>
        </p:txBody>
      </p:sp>
      <p:graphicFrame>
        <p:nvGraphicFramePr>
          <p:cNvPr id="340" name="Google Shape;340;p22"/>
          <p:cNvGraphicFramePr/>
          <p:nvPr>
            <p:extLst>
              <p:ext uri="{D42A27DB-BD31-4B8C-83A1-F6EECF244321}">
                <p14:modId xmlns:p14="http://schemas.microsoft.com/office/powerpoint/2010/main" val="2570642859"/>
              </p:ext>
            </p:extLst>
          </p:nvPr>
        </p:nvGraphicFramePr>
        <p:xfrm>
          <a:off x="2603929" y="3064010"/>
          <a:ext cx="3910350" cy="2234375"/>
        </p:xfrm>
        <a:graphic>
          <a:graphicData uri="http://schemas.openxmlformats.org/drawingml/2006/table">
            <a:tbl>
              <a:tblPr firstRow="1" bandRow="1">
                <a:noFill/>
                <a:tableStyleId>{8BE89627-6FBC-4D19-A560-1B5FF2AEC5E9}</a:tableStyleId>
              </a:tblPr>
              <a:tblGrid>
                <a:gridCol w="1303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3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2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F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41" name="Google Shape;341;p22"/>
          <p:cNvSpPr txBox="1"/>
          <p:nvPr/>
        </p:nvSpPr>
        <p:spPr>
          <a:xfrm>
            <a:off x="2603854" y="5495834"/>
            <a:ext cx="3910500" cy="5847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2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Implementing an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Xor</a:t>
            </a:r>
            <a:r>
              <a:rPr lang="en-US" dirty="0"/>
              <a:t> Gate: Step 1</a:t>
            </a:r>
            <a:endParaRPr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38" name="Google Shape;338;p2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Step 1: Create the truth table for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Xor</a:t>
            </a:r>
            <a:endParaRPr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49224" lvl="1" indent="-283463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Interpret the specification: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F = NOT(A == B)</a:t>
            </a:r>
            <a:endParaRPr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339" name="Google Shape;339;p2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37</a:t>
            </a:fld>
            <a:endParaRPr/>
          </a:p>
        </p:txBody>
      </p:sp>
      <p:graphicFrame>
        <p:nvGraphicFramePr>
          <p:cNvPr id="340" name="Google Shape;340;p22"/>
          <p:cNvGraphicFramePr/>
          <p:nvPr/>
        </p:nvGraphicFramePr>
        <p:xfrm>
          <a:off x="2603929" y="3064010"/>
          <a:ext cx="3910350" cy="2234375"/>
        </p:xfrm>
        <a:graphic>
          <a:graphicData uri="http://schemas.openxmlformats.org/drawingml/2006/table">
            <a:tbl>
              <a:tblPr firstRow="1" bandRow="1">
                <a:noFill/>
                <a:tableStyleId>{8BE89627-6FBC-4D19-A560-1B5FF2AEC5E9}</a:tableStyleId>
              </a:tblPr>
              <a:tblGrid>
                <a:gridCol w="1303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3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2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F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41" name="Google Shape;341;p22"/>
          <p:cNvSpPr txBox="1"/>
          <p:nvPr/>
        </p:nvSpPr>
        <p:spPr>
          <a:xfrm>
            <a:off x="2603854" y="5495834"/>
            <a:ext cx="3910500" cy="5847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2795442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10bbfbbf550_2_1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Implementing an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Xor</a:t>
            </a:r>
            <a:r>
              <a:rPr lang="en-US" dirty="0"/>
              <a:t> Gate: Step 2</a:t>
            </a:r>
            <a:endParaRPr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6" name="Google Shape;356;g10bbfbbf550_2_1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Step 2: Use truth table to generate a Boolean function</a:t>
            </a:r>
            <a:endParaRPr dirty="0"/>
          </a:p>
          <a:p>
            <a:pPr marL="649224" lvl="1" indent="-283462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Let’s use the </a:t>
            </a:r>
            <a:r>
              <a:rPr lang="en-US" b="1" dirty="0"/>
              <a:t>Boolean Function Synthesis</a:t>
            </a:r>
            <a:r>
              <a:rPr lang="en-US" dirty="0"/>
              <a:t> strategy from the reading</a:t>
            </a:r>
            <a:endParaRPr dirty="0"/>
          </a:p>
          <a:p>
            <a:pPr marL="649224" lvl="1" indent="-283462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rgbClr val="FF0000"/>
                </a:solidFill>
              </a:rPr>
              <a:t>Row 2</a:t>
            </a:r>
            <a:r>
              <a:rPr lang="en-US" dirty="0">
                <a:solidFill>
                  <a:srgbClr val="FF0000"/>
                </a:solidFill>
                <a:latin typeface="Cambria Math"/>
                <a:ea typeface="Cambria Math"/>
                <a:cs typeface="Cambria Math"/>
                <a:sym typeface="Cambria Math"/>
              </a:rPr>
              <a:t> = NOT(A) AND B</a:t>
            </a:r>
            <a:endParaRPr dirty="0">
              <a:solidFill>
                <a:srgbClr val="FF0000"/>
              </a:solidFill>
              <a:latin typeface="Cambria Math"/>
              <a:ea typeface="Cambria Math"/>
              <a:cs typeface="Cambria Math"/>
              <a:sym typeface="Cambria Math"/>
            </a:endParaRPr>
          </a:p>
          <a:p>
            <a:pPr marL="0" lvl="0" indent="0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080"/>
              <a:buNone/>
            </a:pP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0" lvl="0" indent="0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080"/>
              <a:buNone/>
            </a:pPr>
            <a:endParaRPr sz="2200"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357" name="Google Shape;357;g10bbfbbf550_2_1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38</a:t>
            </a:fld>
            <a:endParaRPr/>
          </a:p>
        </p:txBody>
      </p:sp>
      <p:graphicFrame>
        <p:nvGraphicFramePr>
          <p:cNvPr id="358" name="Google Shape;358;g10bbfbbf550_2_17"/>
          <p:cNvGraphicFramePr/>
          <p:nvPr>
            <p:extLst>
              <p:ext uri="{D42A27DB-BD31-4B8C-83A1-F6EECF244321}">
                <p14:modId xmlns:p14="http://schemas.microsoft.com/office/powerpoint/2010/main" val="1366699177"/>
              </p:ext>
            </p:extLst>
          </p:nvPr>
        </p:nvGraphicFramePr>
        <p:xfrm>
          <a:off x="2579684" y="3922053"/>
          <a:ext cx="3910400" cy="2234375"/>
        </p:xfrm>
        <a:graphic>
          <a:graphicData uri="http://schemas.openxmlformats.org/drawingml/2006/table">
            <a:tbl>
              <a:tblPr firstRow="1" bandRow="1">
                <a:noFill/>
                <a:tableStyleId>{8BE89627-6FBC-4D19-A560-1B5FF2AEC5E9}</a:tableStyleId>
              </a:tblPr>
              <a:tblGrid>
                <a:gridCol w="97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7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7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F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(Row 1)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(Row 2)</a:t>
                      </a:r>
                      <a:endParaRPr sz="180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(Row 3)</a:t>
                      </a:r>
                      <a:endParaRPr sz="1800" u="none" strike="noStrike" cap="none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(Row 4)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59" name="Google Shape;359;g10bbfbbf550_2_17"/>
          <p:cNvSpPr txBox="1"/>
          <p:nvPr/>
        </p:nvSpPr>
        <p:spPr>
          <a:xfrm>
            <a:off x="2579609" y="6276052"/>
            <a:ext cx="3910500" cy="5847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10bbfbbf550_2_2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Implementing an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Xor</a:t>
            </a:r>
            <a:r>
              <a:rPr lang="en-US" dirty="0"/>
              <a:t> Gate: Step 2</a:t>
            </a:r>
            <a:endParaRPr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65" name="Google Shape;365;g10bbfbbf550_2_2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Step 2: Use truth table to generate a Boolean function</a:t>
            </a:r>
            <a:endParaRPr dirty="0"/>
          </a:p>
          <a:p>
            <a:pPr marL="649224" lvl="1" indent="-283462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Let’s use the </a:t>
            </a:r>
            <a:r>
              <a:rPr lang="en-US" b="1" dirty="0"/>
              <a:t>Boolean Function Synthesis</a:t>
            </a:r>
            <a:r>
              <a:rPr lang="en-US" dirty="0"/>
              <a:t> strategy from the reading</a:t>
            </a:r>
            <a:endParaRPr dirty="0"/>
          </a:p>
          <a:p>
            <a:pPr marL="649224" lvl="1" indent="-283462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Row 2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 = NOT(A) AND B</a:t>
            </a:r>
            <a:endParaRPr dirty="0"/>
          </a:p>
          <a:p>
            <a:pPr marL="649224" lvl="1" indent="-283462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rgbClr val="FF0000"/>
                </a:solidFill>
              </a:rPr>
              <a:t>Row 3</a:t>
            </a:r>
            <a:r>
              <a:rPr lang="en-US" dirty="0">
                <a:solidFill>
                  <a:srgbClr val="FF0000"/>
                </a:solidFill>
                <a:latin typeface="Cambria Math"/>
                <a:ea typeface="Cambria Math"/>
                <a:cs typeface="Cambria Math"/>
                <a:sym typeface="Cambria Math"/>
              </a:rPr>
              <a:t> = A AND NOT(B)</a:t>
            </a:r>
            <a:endParaRPr dirty="0">
              <a:solidFill>
                <a:srgbClr val="FF0000"/>
              </a:solidFill>
              <a:latin typeface="Cambria Math"/>
              <a:ea typeface="Cambria Math"/>
              <a:cs typeface="Cambria Math"/>
              <a:sym typeface="Cambria Math"/>
            </a:endParaRPr>
          </a:p>
          <a:p>
            <a:pPr marL="0" lvl="0" indent="0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080"/>
              <a:buNone/>
            </a:pPr>
            <a:endParaRPr sz="2200"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366" name="Google Shape;366;g10bbfbbf550_2_2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39</a:t>
            </a:fld>
            <a:endParaRPr/>
          </a:p>
        </p:txBody>
      </p:sp>
      <p:graphicFrame>
        <p:nvGraphicFramePr>
          <p:cNvPr id="367" name="Google Shape;367;g10bbfbbf550_2_25"/>
          <p:cNvGraphicFramePr/>
          <p:nvPr>
            <p:extLst>
              <p:ext uri="{D42A27DB-BD31-4B8C-83A1-F6EECF244321}">
                <p14:modId xmlns:p14="http://schemas.microsoft.com/office/powerpoint/2010/main" val="895135512"/>
              </p:ext>
            </p:extLst>
          </p:nvPr>
        </p:nvGraphicFramePr>
        <p:xfrm>
          <a:off x="2579684" y="3922053"/>
          <a:ext cx="3910400" cy="2234375"/>
        </p:xfrm>
        <a:graphic>
          <a:graphicData uri="http://schemas.openxmlformats.org/drawingml/2006/table">
            <a:tbl>
              <a:tblPr firstRow="1" bandRow="1">
                <a:noFill/>
                <a:tableStyleId>{8BE89627-6FBC-4D19-A560-1B5FF2AEC5E9}</a:tableStyleId>
              </a:tblPr>
              <a:tblGrid>
                <a:gridCol w="97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7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7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F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(Row 1)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(Row 2)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(Row 3)</a:t>
                      </a:r>
                      <a:endParaRPr sz="180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(Row 4)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68" name="Google Shape;368;g10bbfbbf550_2_25"/>
          <p:cNvSpPr txBox="1"/>
          <p:nvPr/>
        </p:nvSpPr>
        <p:spPr>
          <a:xfrm>
            <a:off x="2579609" y="6276052"/>
            <a:ext cx="3910500" cy="5847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8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Study Environment Discussion</a:t>
            </a:r>
            <a:endParaRPr/>
          </a:p>
        </p:txBody>
      </p:sp>
      <p:sp>
        <p:nvSpPr>
          <p:cNvPr id="99" name="Google Shape;99;p8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dirty="0"/>
              <a:t>In groups of 3-4, discuss the following questions about study environments: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sz="2000" dirty="0"/>
          </a:p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On a typical day, what does your study environment look like? Be specific!</a:t>
            </a:r>
          </a:p>
          <a:p>
            <a:pPr marL="804672" lvl="1" indent="-347472">
              <a:spcBef>
                <a:spcPts val="440"/>
              </a:spcBef>
              <a:buSzPts val="2080"/>
              <a:buChar char="❖"/>
            </a:pPr>
            <a:endParaRPr lang="en-US" b="1" dirty="0"/>
          </a:p>
          <a:p>
            <a:pPr marL="347472" indent="-347472"/>
            <a:r>
              <a:rPr lang="en-US" altLang="zh-CN" dirty="0"/>
              <a:t>What</a:t>
            </a:r>
            <a:r>
              <a:rPr lang="zh-CN" altLang="en-US" dirty="0"/>
              <a:t> </a:t>
            </a:r>
            <a:r>
              <a:rPr lang="en-US" altLang="zh-CN" dirty="0"/>
              <a:t>contributes</a:t>
            </a:r>
            <a:r>
              <a:rPr lang="zh-CN" altLang="en-US" dirty="0"/>
              <a:t> </a:t>
            </a:r>
            <a:r>
              <a:rPr lang="en-US" altLang="zh-CN" dirty="0"/>
              <a:t>to</a:t>
            </a:r>
            <a:r>
              <a:rPr lang="zh-CN" altLang="en-US" dirty="0"/>
              <a:t> </a:t>
            </a:r>
            <a:r>
              <a:rPr lang="en-US" altLang="zh-CN" dirty="0"/>
              <a:t>an effective study environment? Why? </a:t>
            </a:r>
            <a:endParaRPr lang="en-US" dirty="0"/>
          </a:p>
          <a:p>
            <a:pPr marL="649224" lvl="1" indent="-283462">
              <a:buSzPts val="2080"/>
            </a:pPr>
            <a:r>
              <a:rPr lang="en-US" altLang="zh-CN" dirty="0"/>
              <a:t>What changes can you make to introduce some of these factors?</a:t>
            </a:r>
          </a:p>
          <a:p>
            <a:pPr marL="649224" lvl="1" indent="-283462">
              <a:buSzPts val="2080"/>
            </a:pPr>
            <a:endParaRPr lang="en-US" dirty="0"/>
          </a:p>
          <a:p>
            <a:pPr marL="347472" indent="-347472"/>
            <a:r>
              <a:rPr lang="en-US" dirty="0"/>
              <a:t>What factors hinder a study environment from being effective? Why?</a:t>
            </a:r>
            <a:endParaRPr lang="en-US" altLang="zh-CN" dirty="0"/>
          </a:p>
          <a:p>
            <a:pPr marL="649224" lvl="1" indent="-283462">
              <a:buSzPts val="2080"/>
            </a:pPr>
            <a:r>
              <a:rPr lang="en-US" altLang="zh-CN" dirty="0"/>
              <a:t>What changes can you make to remove some of these factors?</a:t>
            </a:r>
            <a:endParaRPr dirty="0"/>
          </a:p>
          <a:p>
            <a:pPr marL="13208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100" name="Google Shape;100;p8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10bbfbbf550_2_2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Implementing an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Xor</a:t>
            </a:r>
            <a:r>
              <a:rPr lang="en-US" dirty="0"/>
              <a:t> Gate: Step 2</a:t>
            </a:r>
            <a:endParaRPr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65" name="Google Shape;365;g10bbfbbf550_2_2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Step 2: Use truth table to generate a Boolean function</a:t>
            </a:r>
            <a:endParaRPr dirty="0"/>
          </a:p>
          <a:p>
            <a:pPr marL="649224" lvl="1" indent="-283462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Let’s use the </a:t>
            </a:r>
            <a:r>
              <a:rPr lang="en-US" b="1" dirty="0"/>
              <a:t>Boolean Function Synthesis</a:t>
            </a:r>
            <a:r>
              <a:rPr lang="en-US" dirty="0"/>
              <a:t> strategy from the reading</a:t>
            </a:r>
            <a:endParaRPr dirty="0"/>
          </a:p>
          <a:p>
            <a:pPr marL="649224" lvl="1" indent="-283462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Row 2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 = NOT(A) AND B</a:t>
            </a:r>
            <a:endParaRPr dirty="0"/>
          </a:p>
          <a:p>
            <a:pPr marL="649224" lvl="1" indent="-283462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Row 3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 = A AND NOT(B)</a:t>
            </a:r>
            <a:endParaRPr dirty="0"/>
          </a:p>
          <a:p>
            <a:pPr marL="649224" lvl="1" indent="-283462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F = ?</a:t>
            </a: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0" lvl="0" indent="0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080"/>
              <a:buNone/>
            </a:pPr>
            <a:endParaRPr sz="2200"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366" name="Google Shape;366;g10bbfbbf550_2_2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40</a:t>
            </a:fld>
            <a:endParaRPr/>
          </a:p>
        </p:txBody>
      </p:sp>
      <p:graphicFrame>
        <p:nvGraphicFramePr>
          <p:cNvPr id="367" name="Google Shape;367;g10bbfbbf550_2_25"/>
          <p:cNvGraphicFramePr/>
          <p:nvPr/>
        </p:nvGraphicFramePr>
        <p:xfrm>
          <a:off x="2579684" y="3922053"/>
          <a:ext cx="3910400" cy="2234375"/>
        </p:xfrm>
        <a:graphic>
          <a:graphicData uri="http://schemas.openxmlformats.org/drawingml/2006/table">
            <a:tbl>
              <a:tblPr firstRow="1" bandRow="1">
                <a:noFill/>
                <a:tableStyleId>{8BE89627-6FBC-4D19-A560-1B5FF2AEC5E9}</a:tableStyleId>
              </a:tblPr>
              <a:tblGrid>
                <a:gridCol w="97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7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7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F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(Row 1)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(Row 2)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(Row 3)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(Row 4)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68" name="Google Shape;368;g10bbfbbf550_2_25"/>
          <p:cNvSpPr txBox="1"/>
          <p:nvPr/>
        </p:nvSpPr>
        <p:spPr>
          <a:xfrm>
            <a:off x="2579609" y="6276052"/>
            <a:ext cx="3910500" cy="5847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328592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g10bbfbbf1d6_6_97" descr="Respond at https://pollev.com/cse390b. Options are:&#10;a) To grade you on whether or not you get the questions we ask correct&#10;b) to aid your learning by giving you a chance to practice applying the material we are covering&#10;c) to take attendance&#10;d) I'm not sure" title="Why are we using Poll Everywhere in lectures?"/>
          <p:cNvSpPr txBox="1">
            <a:spLocks noGrp="1"/>
          </p:cNvSpPr>
          <p:nvPr>
            <p:ph type="title"/>
          </p:nvPr>
        </p:nvSpPr>
        <p:spPr>
          <a:xfrm>
            <a:off x="377550" y="1446995"/>
            <a:ext cx="8388900" cy="111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45720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1400"/>
              <a:buNone/>
            </a:pPr>
            <a:endParaRPr sz="2600" b="0" dirty="0"/>
          </a:p>
          <a:p>
            <a:pPr marL="18289" lvl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</a:pPr>
            <a:r>
              <a:rPr lang="en-US" sz="2600" dirty="0"/>
              <a:t>What is the </a:t>
            </a:r>
            <a:r>
              <a:rPr lang="en-US" sz="2600" dirty="0" err="1"/>
              <a:t>unsimplified</a:t>
            </a:r>
            <a:r>
              <a:rPr lang="en-US" sz="2600" dirty="0"/>
              <a:t> Boolean expression result from performing Boolean function synthesis on </a:t>
            </a:r>
            <a:r>
              <a:rPr lang="en-US" sz="2600" b="0" dirty="0">
                <a:latin typeface="Cambria Math"/>
                <a:ea typeface="Cambria Math"/>
                <a:cs typeface="Cambria Math"/>
                <a:sym typeface="Cambria Math"/>
              </a:rPr>
              <a:t>F = A XOR B</a:t>
            </a:r>
            <a:r>
              <a:rPr lang="en-US" sz="2600" dirty="0"/>
              <a:t>?</a:t>
            </a:r>
            <a:endParaRPr sz="2600" dirty="0"/>
          </a:p>
          <a:p>
            <a:pPr marL="119062" lvl="0" indent="-1190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374" name="Google Shape;374;g10bbfbbf1d6_6_97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41</a:t>
            </a:fld>
            <a:endParaRPr/>
          </a:p>
        </p:txBody>
      </p:sp>
      <p:sp>
        <p:nvSpPr>
          <p:cNvPr id="375" name="Google Shape;375;g10bbfbbf1d6_6_97"/>
          <p:cNvSpPr txBox="1">
            <a:spLocks noGrp="1"/>
          </p:cNvSpPr>
          <p:nvPr>
            <p:ph type="body" idx="1"/>
          </p:nvPr>
        </p:nvSpPr>
        <p:spPr>
          <a:xfrm>
            <a:off x="377550" y="2560295"/>
            <a:ext cx="8366100" cy="49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68680" lvl="1" indent="-5125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600"/>
              <a:buAutoNum type="alphaUcPeriod"/>
            </a:pPr>
            <a:r>
              <a:rPr lang="en-US" sz="2600" b="1" dirty="0">
                <a:solidFill>
                  <a:srgbClr val="FF9A00"/>
                </a:solidFill>
                <a:latin typeface="Calibri" panose="020F0502020204030204" pitchFamily="34" charset="0"/>
                <a:ea typeface="Cambria Math"/>
                <a:cs typeface="Calibri" panose="020F0502020204030204" pitchFamily="34" charset="0"/>
                <a:sym typeface="Cambria Math"/>
              </a:rPr>
              <a:t>(A AND NOT(B)) AND (NOT(A) AND B)</a:t>
            </a:r>
            <a:endParaRPr dirty="0">
              <a:latin typeface="Calibri" panose="020F0502020204030204" pitchFamily="34" charset="0"/>
              <a:ea typeface="Cambria Math"/>
              <a:cs typeface="Calibri" panose="020F0502020204030204" pitchFamily="34" charset="0"/>
              <a:sym typeface="Cambria Math"/>
            </a:endParaRPr>
          </a:p>
          <a:p>
            <a:pPr marL="868680" lvl="1" indent="-5125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600"/>
              <a:buAutoNum type="alphaUcPeriod"/>
            </a:pPr>
            <a:r>
              <a:rPr lang="en-US" sz="2600" b="1" dirty="0">
                <a:solidFill>
                  <a:srgbClr val="00B050"/>
                </a:solidFill>
                <a:latin typeface="Calibri" panose="020F0502020204030204" pitchFamily="34" charset="0"/>
                <a:ea typeface="Cambria Math"/>
                <a:cs typeface="Calibri" panose="020F0502020204030204" pitchFamily="34" charset="0"/>
                <a:sym typeface="Cambria Math"/>
              </a:rPr>
              <a:t>(NOT(A) AND B) AND (A AND B)</a:t>
            </a:r>
            <a:endParaRPr sz="2600" b="1" dirty="0">
              <a:solidFill>
                <a:srgbClr val="00B050"/>
              </a:solidFill>
              <a:latin typeface="Calibri" panose="020F0502020204030204" pitchFamily="34" charset="0"/>
              <a:ea typeface="Cambria Math"/>
              <a:cs typeface="Calibri" panose="020F0502020204030204" pitchFamily="34" charset="0"/>
              <a:sym typeface="Cambria Math"/>
            </a:endParaRPr>
          </a:p>
          <a:p>
            <a:pPr marL="868680" lvl="1" indent="-5125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600"/>
              <a:buAutoNum type="alphaUcPeriod"/>
            </a:pPr>
            <a:r>
              <a:rPr lang="en-US" sz="2600" b="1" dirty="0">
                <a:solidFill>
                  <a:srgbClr val="FF339A"/>
                </a:solidFill>
                <a:latin typeface="Calibri" panose="020F0502020204030204" pitchFamily="34" charset="0"/>
                <a:ea typeface="Cambria Math"/>
                <a:cs typeface="Calibri" panose="020F0502020204030204" pitchFamily="34" charset="0"/>
                <a:sym typeface="Cambria Math"/>
              </a:rPr>
              <a:t>(A AND B) OR (NOT(A) AND NOT(B))</a:t>
            </a:r>
            <a:endParaRPr dirty="0">
              <a:latin typeface="Calibri" panose="020F0502020204030204" pitchFamily="34" charset="0"/>
              <a:ea typeface="Cambria Math"/>
              <a:cs typeface="Calibri" panose="020F0502020204030204" pitchFamily="34" charset="0"/>
              <a:sym typeface="Cambria Math"/>
            </a:endParaRPr>
          </a:p>
          <a:p>
            <a:pPr marL="868680" lvl="1" indent="-5125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600"/>
              <a:buAutoNum type="alphaUcPeriod"/>
            </a:pPr>
            <a:r>
              <a:rPr lang="en-US" sz="2600" b="1" dirty="0">
                <a:solidFill>
                  <a:srgbClr val="00B0F0"/>
                </a:solidFill>
                <a:latin typeface="Calibri" panose="020F0502020204030204" pitchFamily="34" charset="0"/>
                <a:ea typeface="Cambria Math"/>
                <a:cs typeface="Calibri" panose="020F0502020204030204" pitchFamily="34" charset="0"/>
                <a:sym typeface="Cambria Math"/>
              </a:rPr>
              <a:t>(NOT(A) AND B) OR (A AND NOT(B))</a:t>
            </a:r>
            <a:endParaRPr dirty="0">
              <a:latin typeface="Calibri" panose="020F0502020204030204" pitchFamily="34" charset="0"/>
              <a:ea typeface="Cambria Math"/>
              <a:cs typeface="Calibri" panose="020F0502020204030204" pitchFamily="34" charset="0"/>
              <a:sym typeface="Cambria Math"/>
            </a:endParaRPr>
          </a:p>
          <a:p>
            <a:pPr marL="868680" lvl="1" indent="-5125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600"/>
              <a:buAutoNum type="alphaUcPeriod"/>
            </a:pPr>
            <a:r>
              <a:rPr lang="en-US" sz="2600" b="1" dirty="0">
                <a:solidFill>
                  <a:srgbClr val="9A6533"/>
                </a:solidFill>
              </a:rPr>
              <a:t>We’re lost…</a:t>
            </a:r>
            <a:endParaRPr dirty="0"/>
          </a:p>
          <a:p>
            <a:pPr marL="870966" lvl="1" indent="-34925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600"/>
              <a:buFont typeface="Arial"/>
              <a:buNone/>
            </a:pPr>
            <a:endParaRPr sz="2600" dirty="0"/>
          </a:p>
          <a:p>
            <a:pPr marL="870966" lvl="1" indent="-34925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600"/>
              <a:buFont typeface="Arial"/>
              <a:buNone/>
            </a:pPr>
            <a:endParaRPr sz="2600" dirty="0"/>
          </a:p>
        </p:txBody>
      </p:sp>
      <p:graphicFrame>
        <p:nvGraphicFramePr>
          <p:cNvPr id="376" name="Google Shape;376;g10bbfbbf1d6_6_97"/>
          <p:cNvGraphicFramePr/>
          <p:nvPr/>
        </p:nvGraphicFramePr>
        <p:xfrm>
          <a:off x="4234536" y="4495480"/>
          <a:ext cx="3910400" cy="2234375"/>
        </p:xfrm>
        <a:graphic>
          <a:graphicData uri="http://schemas.openxmlformats.org/drawingml/2006/table">
            <a:tbl>
              <a:tblPr firstRow="1" bandRow="1">
                <a:noFill/>
                <a:tableStyleId>{8BE89627-6FBC-4D19-A560-1B5FF2AEC5E9}</a:tableStyleId>
              </a:tblPr>
              <a:tblGrid>
                <a:gridCol w="776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6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2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F = A XOR B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(Row 1)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(Row 2)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(Row 3)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(Row 4)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77" name="Google Shape;377;g10bbfbbf1d6_6_97"/>
          <p:cNvSpPr txBox="1"/>
          <p:nvPr/>
        </p:nvSpPr>
        <p:spPr>
          <a:xfrm>
            <a:off x="217975" y="5366625"/>
            <a:ext cx="3806400" cy="861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708662" marR="0" lvl="1" indent="-342898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Font typeface="Noto Sans Symbols"/>
              <a:buChar char="▪"/>
            </a:pPr>
            <a:r>
              <a:rPr lang="en-US"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Row 2</a:t>
            </a:r>
            <a:r>
              <a:rPr lang="en-US" sz="2200" b="0" i="0" u="none" strike="noStrike" cap="none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 = NOT(A) AND B</a:t>
            </a:r>
            <a:endParaRPr sz="2200" b="0" i="0" u="none" strike="noStrike" cap="none">
              <a:solidFill>
                <a:schemeClr val="dk1"/>
              </a:solidFill>
              <a:latin typeface="Cambria Math"/>
              <a:ea typeface="Cambria Math"/>
              <a:cs typeface="Cambria Math"/>
              <a:sym typeface="Cambria Math"/>
            </a:endParaRPr>
          </a:p>
          <a:p>
            <a:pPr marL="708662" marR="0" lvl="1" indent="-342898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Font typeface="Noto Sans Symbols"/>
              <a:buChar char="▪"/>
            </a:pPr>
            <a:r>
              <a:rPr lang="en-US"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Row 3</a:t>
            </a:r>
            <a:r>
              <a:rPr lang="en-US" sz="2200" b="0" i="0" u="none" strike="noStrike" cap="none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 = A AND NOT(B)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2" name="Add-in" descr="Add-in content for Poll Everywhere.">
                <a:extLst>
                  <a:ext uri="{FF2B5EF4-FFF2-40B4-BE49-F238E27FC236}">
                    <a16:creationId xmlns:a16="http://schemas.microsoft.com/office/drawing/2014/main" id="{E5B004A6-FA6A-2AAF-7EFE-37A0CDFECA5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16723405"/>
                  </p:ext>
                </p:extLst>
              </p:nvPr>
            </p:nvGraphicFramePr>
            <p:xfrm>
              <a:off x="-1" y="235670"/>
              <a:ext cx="9144001" cy="6631757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3"/>
              </a:graphicData>
            </a:graphic>
          </p:graphicFrame>
        </mc:Choice>
        <mc:Fallback>
          <p:pic>
            <p:nvPicPr>
              <p:cNvPr id="2" name="Add-in" descr="Add-in content for Poll Everywhere.">
                <a:extLst>
                  <a:ext uri="{FF2B5EF4-FFF2-40B4-BE49-F238E27FC236}">
                    <a16:creationId xmlns:a16="http://schemas.microsoft.com/office/drawing/2014/main" id="{E5B004A6-FA6A-2AAF-7EFE-37A0CDFECA5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1" y="235670"/>
                <a:ext cx="9144001" cy="6631757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g10bbfbbf550_2_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Implementing an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Xor</a:t>
            </a:r>
            <a:r>
              <a:rPr lang="en-US" dirty="0"/>
              <a:t> gate: Step 2</a:t>
            </a:r>
            <a:endParaRPr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83" name="Google Shape;383;g10bbfbbf550_2_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Step 2: Use truth table to generate a Boolean function</a:t>
            </a:r>
            <a:endParaRPr dirty="0"/>
          </a:p>
          <a:p>
            <a:pPr marL="649224" lvl="1" indent="-283462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Let’s use the Boolean function synthesis strategy from the reading</a:t>
            </a:r>
            <a:endParaRPr dirty="0"/>
          </a:p>
          <a:p>
            <a:pPr marL="649224" lvl="1" indent="-283462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Row 2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 = NOT(A) AND B</a:t>
            </a:r>
            <a:endParaRPr dirty="0"/>
          </a:p>
          <a:p>
            <a:pPr marL="649224" lvl="1" indent="-283462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Row 3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 = A AND NOT(B)</a:t>
            </a:r>
            <a:endParaRPr dirty="0"/>
          </a:p>
          <a:p>
            <a:pPr marL="649224" lvl="1" indent="-283462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F = </a:t>
            </a:r>
            <a:r>
              <a:rPr lang="en-US" dirty="0"/>
              <a:t>Row 2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 OR </a:t>
            </a:r>
            <a:r>
              <a:rPr lang="en-US" dirty="0"/>
              <a:t>Row 3</a:t>
            </a:r>
          </a:p>
          <a:p>
            <a:pPr marL="365762" lvl="1" indent="0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r>
              <a:rPr lang="en-US" sz="2200" dirty="0">
                <a:latin typeface="Cambria Math"/>
                <a:ea typeface="Cambria Math"/>
                <a:cs typeface="Cambria Math"/>
                <a:sym typeface="Cambria Math"/>
              </a:rPr>
              <a:t>        = (NOT(A) AND B) OR (A AND NOT(B))</a:t>
            </a:r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384" name="Google Shape;384;g10bbfbbf550_2_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42</a:t>
            </a:fld>
            <a:endParaRPr/>
          </a:p>
        </p:txBody>
      </p:sp>
      <p:graphicFrame>
        <p:nvGraphicFramePr>
          <p:cNvPr id="385" name="Google Shape;385;g10bbfbbf550_2_9"/>
          <p:cNvGraphicFramePr/>
          <p:nvPr/>
        </p:nvGraphicFramePr>
        <p:xfrm>
          <a:off x="2579684" y="3922053"/>
          <a:ext cx="3910400" cy="2234375"/>
        </p:xfrm>
        <a:graphic>
          <a:graphicData uri="http://schemas.openxmlformats.org/drawingml/2006/table">
            <a:tbl>
              <a:tblPr firstRow="1" bandRow="1">
                <a:noFill/>
                <a:tableStyleId>{8BE89627-6FBC-4D19-A560-1B5FF2AEC5E9}</a:tableStyleId>
              </a:tblPr>
              <a:tblGrid>
                <a:gridCol w="97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7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7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F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(Row 1)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(Row 2)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(Row 3)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(Row 4)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86" name="Google Shape;386;g10bbfbbf550_2_9"/>
          <p:cNvSpPr txBox="1"/>
          <p:nvPr/>
        </p:nvSpPr>
        <p:spPr>
          <a:xfrm>
            <a:off x="2579609" y="6276052"/>
            <a:ext cx="3910500" cy="5847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2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Implementing an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Xor</a:t>
            </a:r>
            <a:r>
              <a:rPr lang="en-US" dirty="0"/>
              <a:t> gate: Step 3</a:t>
            </a:r>
            <a:endParaRPr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2" name="Google Shape;392;p2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Now that we have a Boolean expression, we can implement the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Xor</a:t>
            </a:r>
            <a:r>
              <a:rPr lang="en-US" dirty="0"/>
              <a:t> gate in HDL</a:t>
            </a:r>
          </a:p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endParaRPr lang="en-US" dirty="0"/>
          </a:p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Optionally, it can help to express the Boolean expression as a circuit diagram</a:t>
            </a:r>
            <a:endParaRPr dirty="0"/>
          </a:p>
          <a:p>
            <a:pPr marL="45720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0" lvl="0" indent="45720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A XOR B = (NOT(A) AND B) OR (A AND NOT(B))</a:t>
            </a: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393" name="Google Shape;393;p2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43</a:t>
            </a:fld>
            <a:endParaRPr/>
          </a:p>
        </p:txBody>
      </p:sp>
      <p:pic>
        <p:nvPicPr>
          <p:cNvPr id="394" name="Google Shape;394;p24" descr="Diagram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67400" y="4483626"/>
            <a:ext cx="6209200" cy="22885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2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Implementing an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Xor</a:t>
            </a:r>
            <a:r>
              <a:rPr lang="en-US" dirty="0"/>
              <a:t> gate: Step 3</a:t>
            </a:r>
            <a:endParaRPr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00" name="Google Shape;400;p2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Step 3: Convert Boolean function to HDL syntax</a:t>
            </a:r>
            <a:endParaRPr dirty="0"/>
          </a:p>
          <a:p>
            <a:pPr marL="649224" lvl="1" indent="-283463" algn="l" rtl="0">
              <a:lnSpc>
                <a:spcPct val="114000"/>
              </a:lnSpc>
              <a:spcBef>
                <a:spcPts val="24"/>
              </a:spcBef>
              <a:spcAft>
                <a:spcPts val="0"/>
              </a:spcAft>
              <a:buSzPts val="2420"/>
              <a:buFont typeface="Calibri"/>
              <a:buChar char="▪"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A XOR B = (NOT(A) AND B) OR (A AND NOT(B))</a:t>
            </a: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649224" lvl="1" indent="-283463" algn="l" rtl="0">
              <a:lnSpc>
                <a:spcPct val="114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Assumes 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Not</a:t>
            </a:r>
            <a:r>
              <a:rPr lang="en-US" dirty="0"/>
              <a:t>,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And</a:t>
            </a:r>
            <a:r>
              <a:rPr lang="en-US" dirty="0"/>
              <a:t>, and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Or</a:t>
            </a:r>
            <a:r>
              <a:rPr lang="en-US" dirty="0"/>
              <a:t> are already implemented</a:t>
            </a:r>
            <a:endParaRPr dirty="0"/>
          </a:p>
          <a:p>
            <a:pPr marL="649224" lvl="1" indent="-283463" algn="l" rtl="0">
              <a:lnSpc>
                <a:spcPct val="114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Note the use of intermediary wires: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nota</a:t>
            </a:r>
            <a:r>
              <a:rPr lang="en-US" dirty="0"/>
              <a:t>, </a:t>
            </a: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notb</a:t>
            </a:r>
            <a:r>
              <a:rPr lang="en-US" dirty="0"/>
              <a:t>,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dirty="0"/>
              <a:t>, and 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y</a:t>
            </a: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401" name="Google Shape;401;p2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44</a:t>
            </a:fld>
            <a:endParaRPr/>
          </a:p>
        </p:txBody>
      </p:sp>
      <p:sp>
        <p:nvSpPr>
          <p:cNvPr id="402" name="Google Shape;402;p25"/>
          <p:cNvSpPr/>
          <p:nvPr/>
        </p:nvSpPr>
        <p:spPr>
          <a:xfrm>
            <a:off x="677025" y="3429000"/>
            <a:ext cx="3731700" cy="30687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CHIP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Xor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600" b="1" i="0" u="none" strike="noStrike" cap="none" dirty="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IN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a, b;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600" b="1" i="0" u="none" strike="noStrike" cap="none" dirty="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OUT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out;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br>
              <a:rPr lang="en-US" sz="16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600" b="1" i="0" u="none" strike="noStrike" cap="none" dirty="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PARTS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Not (in=a, out=nota);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Not (in=b, out=</a:t>
            </a:r>
            <a:r>
              <a:rPr lang="en-US" sz="16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notb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600" b="1" i="0" u="none" strike="noStrike" cap="none" dirty="0">
              <a:solidFill>
                <a:srgbClr val="00997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And (a=a, b=</a:t>
            </a:r>
            <a:r>
              <a:rPr lang="en-US" sz="16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notb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out=x);</a:t>
            </a:r>
            <a:endParaRPr sz="1600" b="1" i="0" u="none" strike="noStrike" cap="none" dirty="0">
              <a:solidFill>
                <a:srgbClr val="00997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And (a=nota, b=b, out=y);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Or  (a=x, b=y, out=out);</a:t>
            </a:r>
            <a:endParaRPr sz="16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03" name="Google Shape;403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08726" y="4275777"/>
            <a:ext cx="4354273" cy="1605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75330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5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2 Overview</a:t>
            </a:r>
            <a:endParaRPr dirty="0"/>
          </a:p>
        </p:txBody>
      </p:sp>
      <p:sp>
        <p:nvSpPr>
          <p:cNvPr id="301" name="Google Shape;301;p5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Metacognitive Component: </a:t>
            </a:r>
            <a:r>
              <a:rPr lang="en-US" b="1" dirty="0"/>
              <a:t>Study Skills Inventory</a:t>
            </a:r>
            <a:endParaRPr dirty="0"/>
          </a:p>
          <a:p>
            <a:pPr marL="649224" lvl="1" indent="-283463"/>
            <a:r>
              <a:rPr lang="en-US" dirty="0"/>
              <a:t>Reflect on your academic behaviors, strategies, and practices</a:t>
            </a:r>
          </a:p>
          <a:p>
            <a:pPr marL="649224" lvl="1" indent="-283463"/>
            <a:r>
              <a:rPr lang="en-US" dirty="0"/>
              <a:t>You will be graded on completing the form, not your responses</a:t>
            </a:r>
          </a:p>
          <a:p>
            <a:pPr marL="649224" lvl="1" indent="-283463"/>
            <a:r>
              <a:rPr lang="en-US" dirty="0"/>
              <a:t>This activity is for your own benefit, and the more honest you are, the more beneficial it will be</a:t>
            </a:r>
            <a:endParaRPr dirty="0"/>
          </a:p>
          <a:p>
            <a:pPr marL="649224" lvl="1" indent="-129793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/>
          </a:p>
          <a:p>
            <a:pPr marL="347472" lvl="0" indent="-347472"/>
            <a:r>
              <a:rPr lang="en-US" dirty="0"/>
              <a:t>Technical Component: </a:t>
            </a:r>
            <a:r>
              <a:rPr lang="en-US" b="1" dirty="0"/>
              <a:t>GitLab Setup</a:t>
            </a:r>
            <a:endParaRPr lang="en-US" dirty="0"/>
          </a:p>
          <a:p>
            <a:pPr marL="649224" lvl="1" indent="-283463"/>
            <a:r>
              <a:rPr lang="en-US" dirty="0"/>
              <a:t>Will help prepare you for future CSE 390B projects</a:t>
            </a:r>
          </a:p>
          <a:p>
            <a:pPr marL="649224" lvl="1" indent="-283463"/>
            <a:endParaRPr lang="en-US" dirty="0"/>
          </a:p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Estimated time to complete: 6-8 hours</a:t>
            </a:r>
          </a:p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endParaRPr dirty="0"/>
          </a:p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chemeClr val="tx1"/>
                </a:solidFill>
              </a:rPr>
              <a:t>Project 2 is released and will be due next Thursday (4/6) at 11:59pm</a:t>
            </a:r>
            <a:endParaRPr dirty="0">
              <a:solidFill>
                <a:schemeClr val="tx1"/>
              </a:solidFill>
            </a:endParaRPr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02" name="Google Shape;302;p5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29"/>
          <p:cNvSpPr txBox="1">
            <a:spLocks noGrp="1"/>
          </p:cNvSpPr>
          <p:nvPr>
            <p:ph type="title"/>
          </p:nvPr>
        </p:nvSpPr>
        <p:spPr>
          <a:xfrm>
            <a:off x="357018" y="413100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Post-Lecture 2 Reminders</a:t>
            </a:r>
            <a:endParaRPr dirty="0"/>
          </a:p>
        </p:txBody>
      </p:sp>
      <p:sp>
        <p:nvSpPr>
          <p:cNvPr id="423" name="Google Shape;423;p2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indent="-347472"/>
            <a:r>
              <a:rPr lang="en-US" b="1" dirty="0">
                <a:solidFill>
                  <a:schemeClr val="tx1"/>
                </a:solidFill>
              </a:rPr>
              <a:t>Project 1 due tonight (3/30) at 11:59pm</a:t>
            </a:r>
            <a:endParaRPr lang="en-US" dirty="0"/>
          </a:p>
          <a:p>
            <a:pPr marL="365761" lvl="1" indent="0">
              <a:buNone/>
            </a:pPr>
            <a:endParaRPr lang="en-US" sz="2600" dirty="0"/>
          </a:p>
          <a:p>
            <a:pPr marL="347472" lvl="0" indent="-347472"/>
            <a:r>
              <a:rPr lang="en-US" dirty="0"/>
              <a:t>Project 2 (Study Skills Inventory &amp; Boolean Logic) released today, due next Thursday (4/6) at 11:59pm</a:t>
            </a:r>
          </a:p>
          <a:p>
            <a:pPr marL="347472" lvl="0" indent="-347472"/>
            <a:endParaRPr lang="en-US" dirty="0"/>
          </a:p>
          <a:p>
            <a:pPr marL="347472" lvl="0" indent="-347472"/>
            <a:r>
              <a:rPr lang="en-US" dirty="0" err="1"/>
              <a:t>Anam</a:t>
            </a:r>
            <a:r>
              <a:rPr lang="en-US" dirty="0"/>
              <a:t> has office hours after class in CSE2 121</a:t>
            </a:r>
          </a:p>
          <a:p>
            <a:pPr marL="0" lvl="0" indent="0">
              <a:buNone/>
            </a:pPr>
            <a:endParaRPr lang="en-US" dirty="0"/>
          </a:p>
          <a:p>
            <a:pPr marL="347472" lvl="0" indent="-347472"/>
            <a:r>
              <a:rPr lang="en-US" dirty="0"/>
              <a:t>First Student-TA meetings starting next week</a:t>
            </a:r>
          </a:p>
          <a:p>
            <a:pPr marL="649224" lvl="1" indent="-283462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Your TA will be in contact with you about the first meeting</a:t>
            </a:r>
          </a:p>
        </p:txBody>
      </p:sp>
      <p:sp>
        <p:nvSpPr>
          <p:cNvPr id="424" name="Google Shape;424;p2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46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8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Ideal Study Environment</a:t>
            </a:r>
            <a:endParaRPr dirty="0"/>
          </a:p>
        </p:txBody>
      </p:sp>
      <p:sp>
        <p:nvSpPr>
          <p:cNvPr id="99" name="Google Shape;99;p8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Free from distractions (phones, computer tabs, etc.)</a:t>
            </a:r>
          </a:p>
          <a:p>
            <a:pPr marL="804672" lvl="1" indent="-347472">
              <a:spcBef>
                <a:spcPts val="440"/>
              </a:spcBef>
              <a:buSzPts val="2080"/>
              <a:buChar char="❖"/>
            </a:pPr>
            <a:endParaRPr lang="en-US" dirty="0"/>
          </a:p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Ensure your study environment is well organized and free from clutters</a:t>
            </a:r>
          </a:p>
          <a:p>
            <a:pPr marL="804672" lvl="1" indent="-347472">
              <a:spcBef>
                <a:spcPts val="440"/>
              </a:spcBef>
              <a:buSzPts val="2080"/>
              <a:buChar char="❖"/>
            </a:pPr>
            <a:endParaRPr lang="en-US" dirty="0"/>
          </a:p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Peaceful and quiet, possibly with some background noise</a:t>
            </a:r>
            <a:endParaRPr lang="en-US" b="1" dirty="0"/>
          </a:p>
          <a:p>
            <a:pPr marL="649224" lvl="1" indent="-283462">
              <a:buSzPts val="2080"/>
            </a:pPr>
            <a:r>
              <a:rPr lang="en-US" altLang="zh-CN" dirty="0"/>
              <a:t>Listening to music may help depending on genre and the person</a:t>
            </a:r>
          </a:p>
          <a:p>
            <a:pPr marL="649224" lvl="1" indent="-283462">
              <a:buSzPts val="2080"/>
            </a:pPr>
            <a:endParaRPr lang="en-US" dirty="0"/>
          </a:p>
          <a:p>
            <a:pPr marL="347472" indent="-347472"/>
            <a:r>
              <a:rPr lang="en-US" dirty="0"/>
              <a:t>Add decoration that can be an inspiration to your study environment (e.g., plants, quotes, stickers)</a:t>
            </a:r>
          </a:p>
          <a:p>
            <a:pPr marL="804672" lvl="1" indent="-347472"/>
            <a:endParaRPr lang="en-US" altLang="zh-CN" dirty="0"/>
          </a:p>
          <a:p>
            <a:pPr marL="347472" indent="-347472"/>
            <a:r>
              <a:rPr lang="en-US" altLang="zh-CN" dirty="0"/>
              <a:t>Have your study material out ahead of time</a:t>
            </a: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100" name="Google Shape;100;p8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41809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92" name="Google Shape;92;p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  <p:sp>
        <p:nvSpPr>
          <p:cNvPr id="6" name="Google Shape;99;p89">
            <a:extLst>
              <a:ext uri="{FF2B5EF4-FFF2-40B4-BE49-F238E27FC236}">
                <a16:creationId xmlns:a16="http://schemas.microsoft.com/office/drawing/2014/main" id="{1DDF8800-951A-204C-9DF0-DBA125F1AEE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Study Environment Discussion</a:t>
            </a:r>
          </a:p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endParaRPr lang="en-US" sz="2200" b="1" dirty="0"/>
          </a:p>
          <a:p>
            <a:pPr marL="347472" lvl="0" indent="-347472"/>
            <a:r>
              <a:rPr lang="en-US" b="1" dirty="0">
                <a:solidFill>
                  <a:srgbClr val="4B2A85"/>
                </a:solidFill>
              </a:rPr>
              <a:t>Boolean Logic and Functions</a:t>
            </a:r>
          </a:p>
          <a:p>
            <a:pPr marL="649224" lvl="1" indent="-283462">
              <a:buSzPts val="2080"/>
            </a:pPr>
            <a:r>
              <a:rPr lang="en-US" altLang="zh-CN" b="1" dirty="0">
                <a:solidFill>
                  <a:srgbClr val="4B2A85"/>
                </a:solidFill>
              </a:rPr>
              <a:t>Boolean Expressions, Circuit Diagrams, Truth Tables</a:t>
            </a:r>
          </a:p>
          <a:p>
            <a:pPr marL="649224" lvl="1" indent="-283462">
              <a:buSzPts val="2080"/>
            </a:pPr>
            <a:r>
              <a:rPr lang="en-US" altLang="zh-CN" b="1" dirty="0">
                <a:solidFill>
                  <a:srgbClr val="4B2A85"/>
                </a:solidFill>
              </a:rPr>
              <a:t>Boolean Function Synthesis Strategy</a:t>
            </a:r>
          </a:p>
          <a:p>
            <a:pPr marL="0" lvl="0" indent="0">
              <a:buNone/>
            </a:pPr>
            <a:endParaRPr lang="en-US" altLang="zh-CN" dirty="0"/>
          </a:p>
          <a:p>
            <a:pPr marL="347472" lvl="0" indent="-347472"/>
            <a:r>
              <a:rPr lang="en-US" altLang="zh-CN" dirty="0"/>
              <a:t>Hardware</a:t>
            </a:r>
            <a:r>
              <a:rPr lang="zh-CN" altLang="en-US" dirty="0"/>
              <a:t> </a:t>
            </a:r>
            <a:r>
              <a:rPr lang="en-US" altLang="zh-CN" dirty="0"/>
              <a:t>Descriptive</a:t>
            </a:r>
            <a:r>
              <a:rPr lang="zh-CN" altLang="en-US" dirty="0"/>
              <a:t> </a:t>
            </a:r>
            <a:r>
              <a:rPr lang="en-US" altLang="zh-CN" dirty="0"/>
              <a:t>Languages (HDL)</a:t>
            </a:r>
          </a:p>
          <a:p>
            <a:pPr marL="649224" lvl="1" indent="-283462">
              <a:buSzPts val="2080"/>
            </a:pPr>
            <a:r>
              <a:rPr lang="en-US" altLang="zh-CN" dirty="0"/>
              <a:t>HDL Syntax, </a:t>
            </a:r>
            <a:r>
              <a:rPr lang="en-US" altLang="zh-CN" b="1" dirty="0"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altLang="zh-CN" dirty="0"/>
              <a:t> Gate Example</a:t>
            </a:r>
          </a:p>
          <a:p>
            <a:pPr marL="365761" lvl="1" indent="0">
              <a:lnSpc>
                <a:spcPct val="100000"/>
              </a:lnSpc>
              <a:spcBef>
                <a:spcPts val="440"/>
              </a:spcBef>
              <a:buNone/>
            </a:pPr>
            <a:endParaRPr lang="en-US" altLang="zh-CN" dirty="0"/>
          </a:p>
          <a:p>
            <a:pPr marL="347472" lvl="0" indent="-347472"/>
            <a:r>
              <a:rPr lang="en-US" altLang="zh-CN" dirty="0"/>
              <a:t>Foundational Logic Gates</a:t>
            </a:r>
          </a:p>
          <a:p>
            <a:pPr marL="649224" lvl="1" indent="-283462">
              <a:buSzPts val="2080"/>
            </a:pPr>
            <a:r>
              <a:rPr lang="en-US" altLang="zh-CN" b="1" dirty="0">
                <a:latin typeface="Courier New" panose="02070309020205020404" pitchFamily="49" charset="0"/>
                <a:cs typeface="Courier New" panose="02070309020205020404" pitchFamily="49" charset="0"/>
              </a:rPr>
              <a:t>Nand</a:t>
            </a:r>
            <a:r>
              <a:rPr lang="en-US" altLang="zh-CN" dirty="0"/>
              <a:t>, </a:t>
            </a:r>
            <a:r>
              <a:rPr lang="en-US" altLang="zh-CN" b="1" dirty="0">
                <a:latin typeface="Courier New" panose="02070309020205020404" pitchFamily="49" charset="0"/>
                <a:cs typeface="Courier New" panose="02070309020205020404" pitchFamily="49" charset="0"/>
              </a:rPr>
              <a:t>Not</a:t>
            </a:r>
            <a:r>
              <a:rPr lang="en-US" altLang="zh-CN" dirty="0"/>
              <a:t>, </a:t>
            </a:r>
            <a:r>
              <a:rPr lang="en-US" altLang="zh-CN" b="1" dirty="0"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altLang="zh-CN" dirty="0"/>
              <a:t>, </a:t>
            </a:r>
            <a:r>
              <a:rPr lang="en-US" altLang="zh-CN" b="1" dirty="0"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  <a:r>
              <a:rPr lang="en-US" altLang="zh-CN" dirty="0"/>
              <a:t>, </a:t>
            </a:r>
            <a:r>
              <a:rPr lang="en-US" altLang="zh-CN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Xor</a:t>
            </a:r>
            <a:r>
              <a:rPr lang="en-US" altLang="zh-CN" dirty="0"/>
              <a:t>, </a:t>
            </a:r>
            <a:r>
              <a:rPr lang="en-US" altLang="zh-CN" b="1" dirty="0">
                <a:latin typeface="Courier New" panose="02070309020205020404" pitchFamily="49" charset="0"/>
                <a:cs typeface="Courier New" panose="02070309020205020404" pitchFamily="49" charset="0"/>
              </a:rPr>
              <a:t>Mux</a:t>
            </a:r>
            <a:r>
              <a:rPr lang="en-US" altLang="zh-CN" dirty="0"/>
              <a:t>, </a:t>
            </a:r>
            <a:r>
              <a:rPr lang="en-US" altLang="zh-CN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DMux</a:t>
            </a:r>
            <a:r>
              <a:rPr lang="en-US" altLang="zh-CN" dirty="0"/>
              <a:t> Gates</a:t>
            </a:r>
          </a:p>
          <a:p>
            <a:pPr marL="649224" lvl="1" indent="-283462">
              <a:buSzPts val="2080"/>
            </a:pPr>
            <a:r>
              <a:rPr lang="en-US" altLang="zh-CN" dirty="0"/>
              <a:t>Example of Implementing an </a:t>
            </a:r>
            <a:r>
              <a:rPr lang="en-US" altLang="zh-CN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Xor</a:t>
            </a:r>
            <a:r>
              <a:rPr lang="en-US" altLang="zh-CN" dirty="0"/>
              <a:t> Gate in HDL</a:t>
            </a:r>
          </a:p>
        </p:txBody>
      </p:sp>
    </p:spTree>
    <p:extLst>
      <p:ext uri="{BB962C8B-B14F-4D97-AF65-F5344CB8AC3E}">
        <p14:creationId xmlns:p14="http://schemas.microsoft.com/office/powerpoint/2010/main" val="2879548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Boolean Values</a:t>
            </a:r>
            <a:endParaRPr/>
          </a:p>
        </p:txBody>
      </p:sp>
      <p:sp>
        <p:nvSpPr>
          <p:cNvPr id="113" name="Google Shape;113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A binary choice: </a:t>
            </a:r>
            <a:r>
              <a:rPr lang="en-US" b="1" dirty="0"/>
              <a:t>True</a:t>
            </a:r>
            <a:r>
              <a:rPr lang="en-US" dirty="0"/>
              <a:t> or </a:t>
            </a:r>
            <a:r>
              <a:rPr lang="en-US" b="1" dirty="0"/>
              <a:t>False</a:t>
            </a:r>
            <a:endParaRPr b="1" dirty="0"/>
          </a:p>
          <a:p>
            <a:pPr marL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indent="-347472"/>
            <a:r>
              <a:rPr lang="en-US" dirty="0"/>
              <a:t>Also known as a “low” signal (false, “off,” or 0) and a “high” signal (true, “on”, or 1)</a:t>
            </a: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114" name="Google Shape;114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  <p:sp>
        <p:nvSpPr>
          <p:cNvPr id="115" name="Google Shape;115;p4"/>
          <p:cNvSpPr txBox="1"/>
          <p:nvPr/>
        </p:nvSpPr>
        <p:spPr>
          <a:xfrm>
            <a:off x="3428181" y="5120200"/>
            <a:ext cx="778800" cy="11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075" rIns="0" bIns="0" anchor="t" anchorCtr="0">
            <a:noAutofit/>
          </a:bodyPr>
          <a:lstStyle/>
          <a:p>
            <a:pPr marL="9525" marR="3810" lvl="0" indent="0" algn="ctr" rtl="0">
              <a:lnSpc>
                <a:spcPct val="1452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“Off”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525" marR="3810" lvl="0" indent="0" algn="ctr" rtl="0">
              <a:lnSpc>
                <a:spcPct val="1452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False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3810" lvl="0" indent="0" algn="ctr" rtl="0">
              <a:lnSpc>
                <a:spcPct val="1452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4"/>
          <p:cNvSpPr txBox="1"/>
          <p:nvPr/>
        </p:nvSpPr>
        <p:spPr>
          <a:xfrm>
            <a:off x="4870421" y="5120200"/>
            <a:ext cx="845400" cy="11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075" rIns="0" bIns="0" anchor="t" anchorCtr="0">
            <a:noAutofit/>
          </a:bodyPr>
          <a:lstStyle/>
          <a:p>
            <a:pPr marL="42862" marR="3810" lvl="0" indent="-33813" algn="ctr" rtl="0">
              <a:lnSpc>
                <a:spcPct val="1452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“On”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2862" marR="3810" lvl="0" indent="-33813" algn="ctr" rtl="0">
              <a:lnSpc>
                <a:spcPct val="1452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True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2862" marR="3810" lvl="0" indent="-33813" algn="ctr" rtl="0">
              <a:lnSpc>
                <a:spcPct val="1452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4" descr="Image of light bulb turned on to signify a high voltage signal, which is associated with the boolean value true or the value 1." title="On light bulb"/>
          <p:cNvSpPr/>
          <p:nvPr/>
        </p:nvSpPr>
        <p:spPr>
          <a:xfrm>
            <a:off x="4914381" y="3657891"/>
            <a:ext cx="757500" cy="1212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4" descr="Image of light bulb turned off to signify a low voltage signal, which is associated with the boolean value false or the value 0." title="Off light bulb"/>
          <p:cNvSpPr/>
          <p:nvPr/>
        </p:nvSpPr>
        <p:spPr>
          <a:xfrm>
            <a:off x="3428182" y="3655338"/>
            <a:ext cx="778800" cy="12171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Boolean Operations</a:t>
            </a:r>
            <a:endParaRPr/>
          </a:p>
        </p:txBody>
      </p:sp>
      <p:sp>
        <p:nvSpPr>
          <p:cNvPr id="124" name="Google Shape;124;p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Use logical operations to combine Boolean values</a:t>
            </a:r>
            <a:endParaRPr dirty="0"/>
          </a:p>
          <a:p>
            <a:pPr marL="649224" lvl="1" indent="-283463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/>
              <a:t>Truth table</a:t>
            </a:r>
            <a:r>
              <a:rPr lang="en-US" dirty="0"/>
              <a:t>: A table that lists every possible set of inputs and the corresponding output of the operation</a:t>
            </a:r>
            <a:endParaRPr dirty="0"/>
          </a:p>
          <a:p>
            <a:pPr marL="649224" lvl="1" indent="-283463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Operations correspond to physical hardware gates</a:t>
            </a: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Examples:</a:t>
            </a: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125" name="Google Shape;125;p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  <p:graphicFrame>
        <p:nvGraphicFramePr>
          <p:cNvPr id="126" name="Google Shape;126;p5"/>
          <p:cNvGraphicFramePr/>
          <p:nvPr/>
        </p:nvGraphicFramePr>
        <p:xfrm>
          <a:off x="875649" y="4030291"/>
          <a:ext cx="2252700" cy="1524050"/>
        </p:xfrm>
        <a:graphic>
          <a:graphicData uri="http://schemas.openxmlformats.org/drawingml/2006/table">
            <a:tbl>
              <a:tblPr firstRow="1" bandRow="1">
                <a:noFill/>
                <a:tableStyleId>{8BE89627-6FBC-4D19-A560-1B5FF2AEC5E9}</a:tableStyleId>
              </a:tblPr>
              <a:tblGrid>
                <a:gridCol w="75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14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14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F</a:t>
                      </a:r>
                      <a:endParaRPr sz="14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7" name="Google Shape;127;p5"/>
          <p:cNvSpPr txBox="1"/>
          <p:nvPr/>
        </p:nvSpPr>
        <p:spPr>
          <a:xfrm>
            <a:off x="875649" y="5655942"/>
            <a:ext cx="2252730" cy="584775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28" name="Google Shape;128;p5"/>
          <p:cNvGraphicFramePr/>
          <p:nvPr/>
        </p:nvGraphicFramePr>
        <p:xfrm>
          <a:off x="3768906" y="4030291"/>
          <a:ext cx="2252700" cy="1524050"/>
        </p:xfrm>
        <a:graphic>
          <a:graphicData uri="http://schemas.openxmlformats.org/drawingml/2006/table">
            <a:tbl>
              <a:tblPr firstRow="1" bandRow="1">
                <a:noFill/>
                <a:tableStyleId>{8BE89627-6FBC-4D19-A560-1B5FF2AEC5E9}</a:tableStyleId>
              </a:tblPr>
              <a:tblGrid>
                <a:gridCol w="75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14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14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F</a:t>
                      </a:r>
                      <a:endParaRPr sz="14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9" name="Google Shape;129;p5"/>
          <p:cNvSpPr txBox="1"/>
          <p:nvPr/>
        </p:nvSpPr>
        <p:spPr>
          <a:xfrm>
            <a:off x="3768906" y="5655942"/>
            <a:ext cx="2252730" cy="584775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30" name="Google Shape;130;p5"/>
          <p:cNvGraphicFramePr/>
          <p:nvPr/>
        </p:nvGraphicFramePr>
        <p:xfrm>
          <a:off x="6670079" y="4335091"/>
          <a:ext cx="1501800" cy="914430"/>
        </p:xfrm>
        <a:graphic>
          <a:graphicData uri="http://schemas.openxmlformats.org/drawingml/2006/table">
            <a:tbl>
              <a:tblPr firstRow="1" bandRow="1">
                <a:noFill/>
                <a:tableStyleId>{8BE89627-6FBC-4D19-A560-1B5FF2AEC5E9}</a:tableStyleId>
              </a:tblPr>
              <a:tblGrid>
                <a:gridCol w="75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14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F</a:t>
                      </a:r>
                      <a:endParaRPr sz="14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1" name="Google Shape;131;p5"/>
          <p:cNvSpPr txBox="1"/>
          <p:nvPr/>
        </p:nvSpPr>
        <p:spPr>
          <a:xfrm>
            <a:off x="6294624" y="5363554"/>
            <a:ext cx="2252730" cy="584775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" grpId="0" animBg="1"/>
      <p:bldP spid="129" grpId="0" animBg="1"/>
      <p:bldP spid="1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Boolean Functions</a:t>
            </a:r>
            <a:endParaRPr dirty="0"/>
          </a:p>
        </p:txBody>
      </p:sp>
      <p:sp>
        <p:nvSpPr>
          <p:cNvPr id="137" name="Google Shape;137;p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Combinations of Boolean inputs resulting in single output</a:t>
            </a: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sz="2200" dirty="0"/>
          </a:p>
          <a:p>
            <a:pPr marL="347472" lvl="0" indent="-3474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Multiple ways to specify a Boolean function:</a:t>
            </a:r>
            <a:endParaRPr dirty="0"/>
          </a:p>
          <a:p>
            <a:pPr marL="649224" lvl="1" indent="-283464">
              <a:buSzPts val="2080"/>
            </a:pPr>
            <a:r>
              <a:rPr lang="en-US" dirty="0"/>
              <a:t>Boolean expression: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F = (A AND B) OR (NOT(A) AND C)</a:t>
            </a:r>
          </a:p>
          <a:p>
            <a:pPr marL="649224" lvl="1" indent="-283464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649224" lvl="1" indent="-283464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080"/>
              <a:buFont typeface="Noto Sans Symbols"/>
              <a:buChar char="▪"/>
            </a:pPr>
            <a:r>
              <a:rPr lang="en-US" dirty="0"/>
              <a:t>Circuit diagram with logic gates:</a:t>
            </a:r>
            <a:endParaRPr dirty="0"/>
          </a:p>
          <a:p>
            <a:pPr marL="649224" lvl="1" indent="-283464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649224" lvl="1" indent="-283464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080"/>
              <a:buFont typeface="Noto Sans Symbols"/>
              <a:buChar char="▪"/>
            </a:pPr>
            <a:r>
              <a:rPr lang="en-US" dirty="0"/>
              <a:t>Truth table:</a:t>
            </a: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138" name="Google Shape;138;p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  <p:graphicFrame>
        <p:nvGraphicFramePr>
          <p:cNvPr id="139" name="Google Shape;139;p6"/>
          <p:cNvGraphicFramePr/>
          <p:nvPr>
            <p:extLst>
              <p:ext uri="{D42A27DB-BD31-4B8C-83A1-F6EECF244321}">
                <p14:modId xmlns:p14="http://schemas.microsoft.com/office/powerpoint/2010/main" val="1126833030"/>
              </p:ext>
            </p:extLst>
          </p:nvPr>
        </p:nvGraphicFramePr>
        <p:xfrm>
          <a:off x="2806171" y="3931602"/>
          <a:ext cx="1912925" cy="2743290"/>
        </p:xfrm>
        <a:graphic>
          <a:graphicData uri="http://schemas.openxmlformats.org/drawingml/2006/table">
            <a:tbl>
              <a:tblPr firstRow="1" bandRow="1">
                <a:noFill/>
                <a:tableStyleId>{8BE89627-6FBC-4D19-A560-1B5FF2AEC5E9}</a:tableStyleId>
              </a:tblPr>
              <a:tblGrid>
                <a:gridCol w="449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7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8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8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A</a:t>
                      </a:r>
                      <a:endParaRPr sz="14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</a:t>
                      </a:r>
                      <a:endParaRPr sz="14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C</a:t>
                      </a:r>
                      <a:endParaRPr sz="14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F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400" u="none" strike="noStrike" cap="none" dirty="0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C0A11973-DAE1-8B4E-B37A-4486891A99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3173721"/>
            <a:ext cx="4165600" cy="20697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webextensions/_rels/webextension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webextensions/_rels/webextension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webextensions/webextension1.xml><?xml version="1.0" encoding="utf-8"?>
<we:webextension xmlns:we="http://schemas.microsoft.com/office/webextensions/webextension/2010/11" id="{72C4C16C-4FBC-FE47-873B-B17A0058F220}">
  <we:reference id="WA104218073" version="2.1.0.0" store="en-US" storeType="OMEX"/>
  <we:alternateReferences/>
  <we:properties>
    <we:property name="Microsoft.Office.CampaignId" value="&quot;none&quot;"/>
    <we:property name="appSlideData" value="{&quot;slideId&quot;:256,&quot;confidenceLevel&quot;:2}"/>
    <we:property name="url" value="&quot;multiple_choice_poll/7pZCoSMacvsPJaAwI4dzR&quot;"/>
  </we:properties>
  <we:bindings/>
  <we:snapshot xmlns:r="http://schemas.openxmlformats.org/officeDocument/2006/relationships" r:embed="rId1"/>
</we:webextension>
</file>

<file path=ppt/webextensions/webextension2.xml><?xml version="1.0" encoding="utf-8"?>
<we:webextension xmlns:we="http://schemas.microsoft.com/office/webextensions/webextension/2010/11" id="{D893EDA0-6EE5-8F44-99CF-444F6680BF96}">
  <we:reference id="WA104218073" version="2.1.0.0" store="en-US" storeType="OMEX"/>
  <we:alternateReferences/>
  <we:properties>
    <we:property name="Microsoft.Office.CampaignId" value="&quot;none&quot;"/>
    <we:property name="appSlideData" value="{&quot;slideId&quot;:256,&quot;confidenceLevel&quot;:2}"/>
    <we:property name="url" value="&quot;multiple_choice_poll/WQODCfR9HukOezW6M8Tlz&quot;"/>
  </we:properties>
  <we:bindings/>
  <we:snapshot xmlns:r="http://schemas.openxmlformats.org/officeDocument/2006/relationships" r:embed="rId1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546</TotalTime>
  <Words>3597</Words>
  <Application>Microsoft Macintosh PowerPoint</Application>
  <PresentationFormat>On-screen Show (4:3)</PresentationFormat>
  <Paragraphs>1176</Paragraphs>
  <Slides>46</Slides>
  <Notes>46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46</vt:i4>
      </vt:variant>
    </vt:vector>
  </HeadingPairs>
  <TitlesOfParts>
    <vt:vector size="55" baseType="lpstr">
      <vt:lpstr>Noto Sans Symbols</vt:lpstr>
      <vt:lpstr>Arial</vt:lpstr>
      <vt:lpstr>Arial Narrow</vt:lpstr>
      <vt:lpstr>Calibri</vt:lpstr>
      <vt:lpstr>Cambria Math</vt:lpstr>
      <vt:lpstr>Courier New</vt:lpstr>
      <vt:lpstr>Times New Roman</vt:lpstr>
      <vt:lpstr>UWTheme-333-Sp18</vt:lpstr>
      <vt:lpstr>UWTheme-333-Sp18</vt:lpstr>
      <vt:lpstr>Study Environment &amp; Boolean Logic</vt:lpstr>
      <vt:lpstr>Checking in on Project 1</vt:lpstr>
      <vt:lpstr>Lecture Outline</vt:lpstr>
      <vt:lpstr>Study Environment Discussion</vt:lpstr>
      <vt:lpstr>Ideal Study Environment</vt:lpstr>
      <vt:lpstr>Lecture Outline</vt:lpstr>
      <vt:lpstr>Boolean Values</vt:lpstr>
      <vt:lpstr>Boolean Operations</vt:lpstr>
      <vt:lpstr>Boolean Functions</vt:lpstr>
      <vt:lpstr>Boolean Expression → Truth Table</vt:lpstr>
      <vt:lpstr>Boolean Expression → Truth Table</vt:lpstr>
      <vt:lpstr>Boolean Expression ← Truth Table</vt:lpstr>
      <vt:lpstr>Boolean Expression ← Truth Table</vt:lpstr>
      <vt:lpstr>Boolean Expression ← Truth Table</vt:lpstr>
      <vt:lpstr>Boolean Expression ← Truth Table</vt:lpstr>
      <vt:lpstr>Boolean Expression ← Truth Table</vt:lpstr>
      <vt:lpstr>Boolean Expression ← Truth Table</vt:lpstr>
      <vt:lpstr>Boolean Expression ← Truth Table</vt:lpstr>
      <vt:lpstr>Boolean Expression ← Truth Table</vt:lpstr>
      <vt:lpstr>PowerPoint Presentation</vt:lpstr>
      <vt:lpstr>Lecture Outline</vt:lpstr>
      <vt:lpstr>Hardware Design Language (HDL)</vt:lpstr>
      <vt:lpstr>Hardware Design Language (HDL)</vt:lpstr>
      <vt:lpstr>Reusing Components</vt:lpstr>
      <vt:lpstr>HDL Component Example: AND</vt:lpstr>
      <vt:lpstr>Multi-bit Buses in HDL</vt:lpstr>
      <vt:lpstr>HDL Resources</vt:lpstr>
      <vt:lpstr>Lecture Outline</vt:lpstr>
      <vt:lpstr>The Foundational Building Block</vt:lpstr>
      <vt:lpstr>Building Gates From Nand</vt:lpstr>
      <vt:lpstr>Making Decisions in Hardware</vt:lpstr>
      <vt:lpstr>Decisions in Hardware: Mux Gate</vt:lpstr>
      <vt:lpstr>Decisions in Hardware: DMux Gate</vt:lpstr>
      <vt:lpstr>Implementing an Xor Gate: Overview</vt:lpstr>
      <vt:lpstr>Implementing an Xor Gate: Overview</vt:lpstr>
      <vt:lpstr>Implementing an Xor Gate: Step 1</vt:lpstr>
      <vt:lpstr>Implementing an Xor Gate: Step 1</vt:lpstr>
      <vt:lpstr>Implementing an Xor Gate: Step 2</vt:lpstr>
      <vt:lpstr>Implementing an Xor Gate: Step 2</vt:lpstr>
      <vt:lpstr>Implementing an Xor Gate: Step 2</vt:lpstr>
      <vt:lpstr> What is the unsimplified Boolean expression result from performing Boolean function synthesis on F = A XOR B? </vt:lpstr>
      <vt:lpstr>Implementing an Xor gate: Step 2</vt:lpstr>
      <vt:lpstr>Implementing an Xor gate: Step 3</vt:lpstr>
      <vt:lpstr>Implementing an Xor gate: Step 3</vt:lpstr>
      <vt:lpstr>Project 2 Overview</vt:lpstr>
      <vt:lpstr>Post-Lecture 2 Reminders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Boolean Logic, Project 1 Overview</dc:title>
  <dc:creator>Aaron Johnston</dc:creator>
  <cp:lastModifiedBy>Eric Fan</cp:lastModifiedBy>
  <cp:revision>293</cp:revision>
  <dcterms:created xsi:type="dcterms:W3CDTF">2018-03-28T08:00:24Z</dcterms:created>
  <dcterms:modified xsi:type="dcterms:W3CDTF">2023-03-30T21:15:04Z</dcterms:modified>
</cp:coreProperties>
</file>